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19" r:id="rId1"/>
  </p:sldMasterIdLst>
  <p:notesMasterIdLst>
    <p:notesMasterId r:id="rId31"/>
  </p:notesMasterIdLst>
  <p:handoutMasterIdLst>
    <p:handoutMasterId r:id="rId32"/>
  </p:handoutMasterIdLst>
  <p:sldIdLst>
    <p:sldId id="506" r:id="rId2"/>
    <p:sldId id="464" r:id="rId3"/>
    <p:sldId id="501" r:id="rId4"/>
    <p:sldId id="465" r:id="rId5"/>
    <p:sldId id="477" r:id="rId6"/>
    <p:sldId id="478" r:id="rId7"/>
    <p:sldId id="479" r:id="rId8"/>
    <p:sldId id="480" r:id="rId9"/>
    <p:sldId id="481" r:id="rId10"/>
    <p:sldId id="482" r:id="rId11"/>
    <p:sldId id="483" r:id="rId12"/>
    <p:sldId id="484" r:id="rId13"/>
    <p:sldId id="485" r:id="rId14"/>
    <p:sldId id="486" r:id="rId15"/>
    <p:sldId id="487" r:id="rId16"/>
    <p:sldId id="488" r:id="rId17"/>
    <p:sldId id="489" r:id="rId18"/>
    <p:sldId id="508" r:id="rId19"/>
    <p:sldId id="507" r:id="rId20"/>
    <p:sldId id="509" r:id="rId21"/>
    <p:sldId id="491" r:id="rId22"/>
    <p:sldId id="492" r:id="rId23"/>
    <p:sldId id="503" r:id="rId24"/>
    <p:sldId id="499" r:id="rId25"/>
    <p:sldId id="494" r:id="rId26"/>
    <p:sldId id="493" r:id="rId27"/>
    <p:sldId id="498" r:id="rId28"/>
    <p:sldId id="495" r:id="rId29"/>
    <p:sldId id="267" r:id="rId30"/>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5346"/>
    <a:srgbClr val="EF4728"/>
    <a:srgbClr val="FF7E79"/>
    <a:srgbClr val="80210E"/>
    <a:srgbClr val="F8CDC4"/>
    <a:srgbClr val="E43C1A"/>
    <a:srgbClr val="E65E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3" autoAdjust="0"/>
    <p:restoredTop sz="92977"/>
  </p:normalViewPr>
  <p:slideViewPr>
    <p:cSldViewPr snapToGrid="0">
      <p:cViewPr varScale="1">
        <p:scale>
          <a:sx n="69" d="100"/>
          <a:sy n="69" d="100"/>
        </p:scale>
        <p:origin x="780"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A9D8C804-4522-914C-A3D5-D9CC3709C1D9}"/>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917AD191-ED00-EA45-AC70-6F74383FF7BD}"/>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07CCD5B4-CD31-544B-ABC8-28935760DB26}" type="datetimeFigureOut">
              <a:rPr lang="en-US" smtClean="0"/>
              <a:t>10/07/2023</a:t>
            </a:fld>
            <a:endParaRPr lang="en-US"/>
          </a:p>
        </p:txBody>
      </p:sp>
      <p:sp>
        <p:nvSpPr>
          <p:cNvPr id="4" name="Footer Placeholder 3">
            <a:extLst>
              <a:ext uri="{FF2B5EF4-FFF2-40B4-BE49-F238E27FC236}">
                <a16:creationId xmlns:a16="http://schemas.microsoft.com/office/drawing/2014/main" xmlns="" id="{48A2AB01-D793-A644-8258-F9C27A0FFD3B}"/>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0521C162-1D44-2B4A-A6F7-CB98027C93DF}"/>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DC527203-1192-DA47-85E3-7CCB1792F96D}" type="slidenum">
              <a:rPr lang="en-US" smtClean="0"/>
              <a:t>‹#›</a:t>
            </a:fld>
            <a:endParaRPr lang="en-US"/>
          </a:p>
        </p:txBody>
      </p:sp>
    </p:spTree>
    <p:extLst>
      <p:ext uri="{BB962C8B-B14F-4D97-AF65-F5344CB8AC3E}">
        <p14:creationId xmlns:p14="http://schemas.microsoft.com/office/powerpoint/2010/main" val="8084780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C8D0CAB-F55A-2C43-B560-5100C08C470C}" type="datetimeFigureOut">
              <a:rPr lang="en-US" smtClean="0"/>
              <a:t>10/07/2023</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021C30FA-FF41-444D-B724-C10CD0E899C9}" type="slidenum">
              <a:rPr lang="en-US" smtClean="0"/>
              <a:t>‹#›</a:t>
            </a:fld>
            <a:endParaRPr lang="en-US"/>
          </a:p>
        </p:txBody>
      </p:sp>
    </p:spTree>
    <p:extLst>
      <p:ext uri="{BB962C8B-B14F-4D97-AF65-F5344CB8AC3E}">
        <p14:creationId xmlns:p14="http://schemas.microsoft.com/office/powerpoint/2010/main" val="1029058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1C30FA-FF41-444D-B724-C10CD0E899C9}" type="slidenum">
              <a:rPr lang="en-US" smtClean="0"/>
              <a:t>4</a:t>
            </a:fld>
            <a:endParaRPr lang="en-US"/>
          </a:p>
        </p:txBody>
      </p:sp>
    </p:spTree>
    <p:extLst>
      <p:ext uri="{BB962C8B-B14F-4D97-AF65-F5344CB8AC3E}">
        <p14:creationId xmlns:p14="http://schemas.microsoft.com/office/powerpoint/2010/main" val="3869595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1C30FA-FF41-444D-B724-C10CD0E899C9}" type="slidenum">
              <a:rPr lang="en-US" smtClean="0"/>
              <a:t>29</a:t>
            </a:fld>
            <a:endParaRPr lang="en-US"/>
          </a:p>
        </p:txBody>
      </p:sp>
    </p:spTree>
    <p:extLst>
      <p:ext uri="{BB962C8B-B14F-4D97-AF65-F5344CB8AC3E}">
        <p14:creationId xmlns:p14="http://schemas.microsoft.com/office/powerpoint/2010/main" val="180592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10/07/2023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8732873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10/07/2023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691502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10/07/2023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97270050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10/07/2023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1396784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10/07/2023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81539765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10/07/2023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9998130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10/07/2023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883105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10/07/2023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33252985"/>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10/07/2023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60889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10/07/2023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95149638"/>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586B75A-687E-405C-8A0B-8D00578BA2C3}" type="datetimeFigureOut">
              <a:rPr lang="en-US" smtClean="0"/>
              <a:pPr/>
              <a:t>10/07/2023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8413266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10/07/2023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9936133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586B75A-687E-405C-8A0B-8D00578BA2C3}" type="datetimeFigureOut">
              <a:rPr lang="en-US" smtClean="0"/>
              <a:pPr/>
              <a:t>10/07/2023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678675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86B75A-687E-405C-8A0B-8D00578BA2C3}" type="datetimeFigureOut">
              <a:rPr lang="en-US" smtClean="0"/>
              <a:pPr/>
              <a:t>10/07/2023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13677213"/>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10/07/2023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2537924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
        <p:nvSpPr>
          <p:cNvPr id="5" name="Date Placeholder 4"/>
          <p:cNvSpPr>
            <a:spLocks noGrp="1"/>
          </p:cNvSpPr>
          <p:nvPr>
            <p:ph type="dt" sz="half" idx="10"/>
          </p:nvPr>
        </p:nvSpPr>
        <p:spPr/>
        <p:txBody>
          <a:bodyPr/>
          <a:lstStyle/>
          <a:p>
            <a:fld id="{5586B75A-687E-405C-8A0B-8D00578BA2C3}" type="datetimeFigureOut">
              <a:rPr lang="en-US" smtClean="0"/>
              <a:pPr/>
              <a:t>10/07/2023</a:t>
            </a:fld>
            <a:endParaRPr lang="en-US" dirty="0"/>
          </a:p>
        </p:txBody>
      </p:sp>
    </p:spTree>
    <p:extLst>
      <p:ext uri="{BB962C8B-B14F-4D97-AF65-F5344CB8AC3E}">
        <p14:creationId xmlns:p14="http://schemas.microsoft.com/office/powerpoint/2010/main" val="7363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586B75A-687E-405C-8A0B-8D00578BA2C3}" type="datetimeFigureOut">
              <a:rPr lang="en-US" smtClean="0"/>
              <a:pPr/>
              <a:t>10/07/2023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49366848"/>
      </p:ext>
    </p:extLst>
  </p:cSld>
  <p:clrMap bg1="lt1" tx1="dk1" bg2="lt2" tx2="dk2" accent1="accent1" accent2="accent2" accent3="accent3" accent4="accent4" accent5="accent5" accent6="accent6" hlink="hlink" folHlink="folHlink"/>
  <p:sldLayoutIdLst>
    <p:sldLayoutId id="2147484620" r:id="rId1"/>
    <p:sldLayoutId id="2147484621" r:id="rId2"/>
    <p:sldLayoutId id="2147484622" r:id="rId3"/>
    <p:sldLayoutId id="2147484623" r:id="rId4"/>
    <p:sldLayoutId id="2147484624" r:id="rId5"/>
    <p:sldLayoutId id="2147484625" r:id="rId6"/>
    <p:sldLayoutId id="2147484626" r:id="rId7"/>
    <p:sldLayoutId id="2147484627" r:id="rId8"/>
    <p:sldLayoutId id="2147484628" r:id="rId9"/>
    <p:sldLayoutId id="2147484629" r:id="rId10"/>
    <p:sldLayoutId id="2147484630" r:id="rId11"/>
    <p:sldLayoutId id="2147484631" r:id="rId12"/>
    <p:sldLayoutId id="2147484632" r:id="rId13"/>
    <p:sldLayoutId id="2147484633" r:id="rId14"/>
    <p:sldLayoutId id="2147484634" r:id="rId15"/>
    <p:sldLayoutId id="2147484635"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260438" y="2571794"/>
            <a:ext cx="10258772" cy="1440969"/>
          </a:xfrm>
          <a:prstGeom prst="rect">
            <a:avLst/>
          </a:prstGeom>
        </p:spPr>
        <p:txBody>
          <a:bodyPr vert="horz" lIns="91440" tIns="45720" rIns="91440" bIns="45720" rtlCol="0">
            <a:no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endParaRPr lang="en-GB" sz="100" b="1" dirty="0">
              <a:solidFill>
                <a:srgbClr val="FF0000"/>
              </a:solidFill>
              <a:latin typeface="Bangla MN" charset="0"/>
              <a:ea typeface="Bangla MN" charset="0"/>
              <a:cs typeface="Bangla MN" charset="0"/>
            </a:endParaRPr>
          </a:p>
          <a:p>
            <a:pPr marL="764540" marR="679450">
              <a:lnSpc>
                <a:spcPts val="3215"/>
              </a:lnSpc>
              <a:spcBef>
                <a:spcPts val="15"/>
              </a:spcBef>
            </a:pPr>
            <a:endParaRPr lang="en-US" sz="3600" b="1" dirty="0">
              <a:solidFill>
                <a:srgbClr val="C00000"/>
              </a:solidFill>
              <a:latin typeface="Britannic Bold" charset="0"/>
            </a:endParaRPr>
          </a:p>
          <a:p>
            <a:pPr marL="764540" marR="679450">
              <a:lnSpc>
                <a:spcPts val="3215"/>
              </a:lnSpc>
              <a:spcBef>
                <a:spcPts val="15"/>
              </a:spcBef>
            </a:pPr>
            <a:endParaRPr lang="en-US" sz="3600" b="1" dirty="0">
              <a:solidFill>
                <a:srgbClr val="C00000"/>
              </a:solidFill>
              <a:latin typeface="Britannic Bold" charset="0"/>
            </a:endParaRPr>
          </a:p>
        </p:txBody>
      </p:sp>
      <p:sp>
        <p:nvSpPr>
          <p:cNvPr id="5" name="TextBox 4"/>
          <p:cNvSpPr txBox="1"/>
          <p:nvPr/>
        </p:nvSpPr>
        <p:spPr>
          <a:xfrm>
            <a:off x="1260438" y="4387858"/>
            <a:ext cx="8825671" cy="2015936"/>
          </a:xfrm>
          <a:prstGeom prst="rect">
            <a:avLst/>
          </a:prstGeom>
          <a:noFill/>
        </p:spPr>
        <p:txBody>
          <a:bodyPr wrap="square" rtlCol="0">
            <a:spAutoFit/>
          </a:bodyPr>
          <a:lstStyle/>
          <a:p>
            <a:pPr algn="r">
              <a:lnSpc>
                <a:spcPct val="100000"/>
              </a:lnSpc>
            </a:pPr>
            <a:r>
              <a:rPr lang="en-US" sz="2400" b="1" dirty="0">
                <a:solidFill>
                  <a:srgbClr val="80210E"/>
                </a:solidFill>
                <a:latin typeface="Times New Roman" pitchFamily="18" charset="0"/>
                <a:ea typeface="Britannic Bold" charset="0"/>
                <a:cs typeface="Times New Roman" pitchFamily="18" charset="0"/>
              </a:rPr>
              <a:t>Dr. Md. Abdul </a:t>
            </a:r>
            <a:r>
              <a:rPr lang="en-US" sz="2400" b="1" dirty="0" err="1">
                <a:solidFill>
                  <a:srgbClr val="80210E"/>
                </a:solidFill>
                <a:latin typeface="Times New Roman" pitchFamily="18" charset="0"/>
                <a:ea typeface="Britannic Bold" charset="0"/>
                <a:cs typeface="Times New Roman" pitchFamily="18" charset="0"/>
              </a:rPr>
              <a:t>Alim</a:t>
            </a:r>
            <a:endParaRPr lang="en-US" sz="2400" b="1" dirty="0">
              <a:solidFill>
                <a:srgbClr val="80210E"/>
              </a:solidFill>
              <a:latin typeface="Times New Roman" pitchFamily="18" charset="0"/>
              <a:ea typeface="Britannic Bold" charset="0"/>
              <a:cs typeface="Times New Roman" pitchFamily="18" charset="0"/>
            </a:endParaRPr>
          </a:p>
          <a:p>
            <a:pPr algn="r">
              <a:lnSpc>
                <a:spcPct val="100000"/>
              </a:lnSpc>
            </a:pPr>
            <a:r>
              <a:rPr lang="en-US" b="1" i="1" dirty="0">
                <a:solidFill>
                  <a:srgbClr val="80210E"/>
                </a:solidFill>
                <a:latin typeface="Times New Roman" pitchFamily="18" charset="0"/>
                <a:ea typeface="Britannic Bold" charset="0"/>
                <a:cs typeface="Times New Roman" pitchFamily="18" charset="0"/>
              </a:rPr>
              <a:t>B. A (Hon’s), M. </a:t>
            </a:r>
            <a:r>
              <a:rPr lang="en-US" sz="1600" b="1" i="1" dirty="0">
                <a:solidFill>
                  <a:srgbClr val="80210E"/>
                </a:solidFill>
                <a:latin typeface="Times New Roman" pitchFamily="18" charset="0"/>
                <a:ea typeface="Britannic Bold" charset="0"/>
                <a:cs typeface="Times New Roman" pitchFamily="18" charset="0"/>
              </a:rPr>
              <a:t>A (History), M. Phil (Raj), Ph. D (Raj)</a:t>
            </a:r>
          </a:p>
          <a:p>
            <a:pPr algn="r">
              <a:lnSpc>
                <a:spcPct val="100000"/>
              </a:lnSpc>
            </a:pPr>
            <a:r>
              <a:rPr lang="en-US" sz="1600" b="1" dirty="0">
                <a:latin typeface="Times New Roman" pitchFamily="18" charset="0"/>
                <a:cs typeface="Times New Roman" pitchFamily="18" charset="0"/>
              </a:rPr>
              <a:t>Email:doctorabdulalim64@gmail.com</a:t>
            </a:r>
          </a:p>
          <a:p>
            <a:pPr algn="r"/>
            <a:r>
              <a:rPr lang="en-US" sz="1600" b="1" dirty="0">
                <a:latin typeface="Times New Roman" pitchFamily="18" charset="0"/>
                <a:ea typeface="Britannic Bold" charset="0"/>
                <a:cs typeface="Times New Roman" pitchFamily="18" charset="0"/>
              </a:rPr>
              <a:t>Cell: </a:t>
            </a:r>
            <a:r>
              <a:rPr lang="en-US" sz="1600" b="1">
                <a:latin typeface="Times New Roman" pitchFamily="18" charset="0"/>
                <a:ea typeface="Britannic Bold" charset="0"/>
                <a:cs typeface="Times New Roman" pitchFamily="18" charset="0"/>
              </a:rPr>
              <a:t>+</a:t>
            </a:r>
            <a:r>
              <a:rPr lang="en-US" sz="1600" b="1" smtClean="0">
                <a:latin typeface="Times New Roman" pitchFamily="18" charset="0"/>
                <a:ea typeface="Britannic Bold" charset="0"/>
                <a:cs typeface="Times New Roman" pitchFamily="18" charset="0"/>
              </a:rPr>
              <a:t>88001718787466</a:t>
            </a:r>
            <a:endParaRPr lang="en-US" sz="1600" b="1" dirty="0">
              <a:latin typeface="Times New Roman" pitchFamily="18" charset="0"/>
              <a:ea typeface="Britannic Bold" charset="0"/>
              <a:cs typeface="Times New Roman" pitchFamily="18" charset="0"/>
            </a:endParaRPr>
          </a:p>
          <a:p>
            <a:pPr algn="r">
              <a:lnSpc>
                <a:spcPct val="100000"/>
              </a:lnSpc>
            </a:pPr>
            <a:r>
              <a:rPr lang="en-US" sz="2300" dirty="0" smtClean="0">
                <a:solidFill>
                  <a:srgbClr val="0070C0"/>
                </a:solidFill>
                <a:latin typeface="Britannic Bold" charset="0"/>
                <a:ea typeface="Britannic Bold" charset="0"/>
                <a:cs typeface="Britannic Bold" charset="0"/>
              </a:rPr>
              <a:t> </a:t>
            </a:r>
            <a:endParaRPr lang="en-US" sz="2300" dirty="0">
              <a:solidFill>
                <a:srgbClr val="0070C0"/>
              </a:solidFill>
              <a:latin typeface="Britannic Bold" charset="0"/>
              <a:ea typeface="Britannic Bold" charset="0"/>
              <a:cs typeface="Britannic Bold" charset="0"/>
            </a:endParaRPr>
          </a:p>
          <a:p>
            <a:pPr algn="r">
              <a:lnSpc>
                <a:spcPct val="100000"/>
              </a:lnSpc>
            </a:pPr>
            <a:r>
              <a:rPr lang="en-US" sz="2800" b="1" dirty="0">
                <a:solidFill>
                  <a:srgbClr val="80210E"/>
                </a:solidFill>
                <a:latin typeface="Britannic Bold" charset="0"/>
                <a:ea typeface="Britannic Bold" charset="0"/>
                <a:cs typeface="Britannic Bold" charset="0"/>
              </a:rPr>
              <a:t> </a:t>
            </a:r>
          </a:p>
        </p:txBody>
      </p:sp>
      <p:sp>
        <p:nvSpPr>
          <p:cNvPr id="9" name="Content Placeholder 2">
            <a:extLst>
              <a:ext uri="{FF2B5EF4-FFF2-40B4-BE49-F238E27FC236}">
                <a16:creationId xmlns="" xmlns:a16="http://schemas.microsoft.com/office/drawing/2014/main" id="{7F91988E-7EDA-CD48-AB89-6AF9D1263627}"/>
              </a:ext>
            </a:extLst>
          </p:cNvPr>
          <p:cNvSpPr txBox="1">
            <a:spLocks/>
          </p:cNvSpPr>
          <p:nvPr/>
        </p:nvSpPr>
        <p:spPr>
          <a:xfrm>
            <a:off x="828246" y="3927861"/>
            <a:ext cx="10327990" cy="1932170"/>
          </a:xfrm>
          <a:prstGeom prst="rect">
            <a:avLst/>
          </a:prstGeom>
        </p:spPr>
        <p:txBody>
          <a:bodyPr vert="horz" lIns="91440" tIns="45720" rIns="91440" bIns="45720" rtlCol="0">
            <a:no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pPr marL="764540" marR="679450">
              <a:lnSpc>
                <a:spcPts val="3215"/>
              </a:lnSpc>
              <a:spcBef>
                <a:spcPts val="15"/>
              </a:spcBef>
            </a:pPr>
            <a:endParaRPr lang="en-US" sz="3600" b="1" dirty="0">
              <a:solidFill>
                <a:srgbClr val="C00000"/>
              </a:solidFill>
              <a:latin typeface="Britannic Bold" charset="0"/>
            </a:endParaRPr>
          </a:p>
          <a:p>
            <a:endParaRPr lang="en-GB" sz="4000" b="1" dirty="0">
              <a:solidFill>
                <a:srgbClr val="FF0000"/>
              </a:solidFill>
              <a:latin typeface="Bangla MN" charset="0"/>
              <a:ea typeface="Bangla MN" charset="0"/>
              <a:cs typeface="Bangla MN" charset="0"/>
            </a:endParaRPr>
          </a:p>
        </p:txBody>
      </p:sp>
      <p:pic>
        <p:nvPicPr>
          <p:cNvPr id="3" name="Picture 2">
            <a:extLst>
              <a:ext uri="{FF2B5EF4-FFF2-40B4-BE49-F238E27FC236}">
                <a16:creationId xmlns="" xmlns:a16="http://schemas.microsoft.com/office/drawing/2014/main" id="{D108A9A9-8A4D-A242-B00C-BD1F5C3076B1}"/>
              </a:ext>
            </a:extLst>
          </p:cNvPr>
          <p:cNvPicPr>
            <a:picLocks noChangeAspect="1"/>
          </p:cNvPicPr>
          <p:nvPr/>
        </p:nvPicPr>
        <p:blipFill>
          <a:blip r:embed="rId2"/>
          <a:stretch>
            <a:fillRect/>
          </a:stretch>
        </p:blipFill>
        <p:spPr>
          <a:xfrm>
            <a:off x="4870214" y="619095"/>
            <a:ext cx="2244053" cy="2037600"/>
          </a:xfrm>
          <a:prstGeom prst="rect">
            <a:avLst/>
          </a:prstGeom>
        </p:spPr>
      </p:pic>
      <p:sp>
        <p:nvSpPr>
          <p:cNvPr id="2" name="Rectangle 1">
            <a:extLst>
              <a:ext uri="{FF2B5EF4-FFF2-40B4-BE49-F238E27FC236}">
                <a16:creationId xmlns="" xmlns:a16="http://schemas.microsoft.com/office/drawing/2014/main" id="{8EC8B1A8-4F6E-D449-9B28-F7D0CBA29F32}"/>
              </a:ext>
            </a:extLst>
          </p:cNvPr>
          <p:cNvSpPr/>
          <p:nvPr/>
        </p:nvSpPr>
        <p:spPr>
          <a:xfrm>
            <a:off x="828246" y="3023291"/>
            <a:ext cx="9257863" cy="918649"/>
          </a:xfrm>
          <a:prstGeom prst="rect">
            <a:avLst/>
          </a:prstGeom>
        </p:spPr>
        <p:txBody>
          <a:bodyPr wrap="square">
            <a:spAutoFit/>
          </a:bodyPr>
          <a:lstStyle/>
          <a:p>
            <a:pPr marL="764540" marR="679450" algn="ctr">
              <a:lnSpc>
                <a:spcPts val="3215"/>
              </a:lnSpc>
              <a:spcBef>
                <a:spcPts val="15"/>
              </a:spcBef>
            </a:pPr>
            <a:r>
              <a:rPr lang="en-US" sz="3200" b="1" dirty="0" smtClean="0">
                <a:solidFill>
                  <a:srgbClr val="C00000"/>
                </a:solidFill>
                <a:latin typeface="Times New Roman" pitchFamily="18" charset="0"/>
                <a:cs typeface="Times New Roman" pitchFamily="18" charset="0"/>
              </a:rPr>
              <a:t>HISTORY OF THE EMERGENCE OF  INDEPENDENT BANGLADESH</a:t>
            </a:r>
            <a:endParaRPr lang="en-US" sz="3200" b="1" dirty="0">
              <a:solidFill>
                <a:srgbClr val="C00000"/>
              </a:solidFill>
              <a:latin typeface="Times New Roman" pitchFamily="18" charset="0"/>
              <a:cs typeface="Times New Roman" pitchFamily="18" charset="0"/>
            </a:endParaRPr>
          </a:p>
        </p:txBody>
      </p:sp>
    </p:spTree>
    <p:extLst>
      <p:ext uri="{BB962C8B-B14F-4D97-AF65-F5344CB8AC3E}">
        <p14:creationId xmlns:p14="http://schemas.microsoft.com/office/powerpoint/2010/main" val="31907236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13919CCA-ADA6-8B46-BA7D-A92E311945B3}"/>
              </a:ext>
            </a:extLst>
          </p:cNvPr>
          <p:cNvSpPr>
            <a:spLocks noGrp="1"/>
          </p:cNvSpPr>
          <p:nvPr>
            <p:ph type="title"/>
          </p:nvPr>
        </p:nvSpPr>
        <p:spPr>
          <a:xfrm>
            <a:off x="651164" y="817418"/>
            <a:ext cx="8478981" cy="1108364"/>
          </a:xfrm>
        </p:spPr>
        <p:txBody>
          <a:bodyPr>
            <a:noAutofit/>
          </a:bodyPr>
          <a:lstStyle/>
          <a:p>
            <a:pPr algn="ctr"/>
            <a:r>
              <a:rPr lang="en-US" sz="3200" b="1" dirty="0" smtClean="0">
                <a:solidFill>
                  <a:srgbClr val="C00000"/>
                </a:solidFill>
                <a:latin typeface="Times New Roman" pitchFamily="18" charset="0"/>
                <a:cs typeface="Times New Roman" pitchFamily="18" charset="0"/>
              </a:rPr>
              <a:t>BENGAL SULTANATE - LIST OF DYNASTIES </a:t>
            </a:r>
            <a:endParaRPr lang="en-US" sz="3200" b="1" dirty="0">
              <a:solidFill>
                <a:srgbClr val="C00000"/>
              </a:solidFill>
              <a:latin typeface="Times New Roman" pitchFamily="18" charset="0"/>
              <a:cs typeface="Times New Roman" pitchFamily="18" charset="0"/>
            </a:endParaRPr>
          </a:p>
        </p:txBody>
      </p:sp>
      <p:graphicFrame>
        <p:nvGraphicFramePr>
          <p:cNvPr id="7" name="Content Placeholder 6">
            <a:extLst>
              <a:ext uri="{FF2B5EF4-FFF2-40B4-BE49-F238E27FC236}">
                <a16:creationId xmlns:a16="http://schemas.microsoft.com/office/drawing/2014/main" xmlns="" id="{85B101D7-07C3-0245-95AF-11B580D3F620}"/>
              </a:ext>
            </a:extLst>
          </p:cNvPr>
          <p:cNvGraphicFramePr>
            <a:graphicFrameLocks noGrp="1"/>
          </p:cNvGraphicFramePr>
          <p:nvPr>
            <p:ph idx="1"/>
            <p:extLst>
              <p:ext uri="{D42A27DB-BD31-4B8C-83A1-F6EECF244321}">
                <p14:modId xmlns:p14="http://schemas.microsoft.com/office/powerpoint/2010/main" val="2785487144"/>
              </p:ext>
            </p:extLst>
          </p:nvPr>
        </p:nvGraphicFramePr>
        <p:xfrm>
          <a:off x="651163" y="2214431"/>
          <a:ext cx="8478981" cy="2209800"/>
        </p:xfrm>
        <a:graphic>
          <a:graphicData uri="http://schemas.openxmlformats.org/drawingml/2006/table">
            <a:tbl>
              <a:tblPr firstRow="1" bandRow="1">
                <a:tableStyleId>{5C22544A-7EE6-4342-B048-85BDC9FD1C3A}</a:tableStyleId>
              </a:tblPr>
              <a:tblGrid>
                <a:gridCol w="2474194">
                  <a:extLst>
                    <a:ext uri="{9D8B030D-6E8A-4147-A177-3AD203B41FA5}">
                      <a16:colId xmlns:a16="http://schemas.microsoft.com/office/drawing/2014/main" xmlns="" val="3909704849"/>
                    </a:ext>
                  </a:extLst>
                </a:gridCol>
                <a:gridCol w="1781723">
                  <a:extLst>
                    <a:ext uri="{9D8B030D-6E8A-4147-A177-3AD203B41FA5}">
                      <a16:colId xmlns:a16="http://schemas.microsoft.com/office/drawing/2014/main" xmlns="" val="2137056718"/>
                    </a:ext>
                  </a:extLst>
                </a:gridCol>
                <a:gridCol w="4223064">
                  <a:extLst>
                    <a:ext uri="{9D8B030D-6E8A-4147-A177-3AD203B41FA5}">
                      <a16:colId xmlns:a16="http://schemas.microsoft.com/office/drawing/2014/main" xmlns="" val="458888869"/>
                    </a:ext>
                  </a:extLst>
                </a:gridCol>
              </a:tblGrid>
              <a:tr h="370840">
                <a:tc>
                  <a:txBody>
                    <a:bodyPr/>
                    <a:lstStyle/>
                    <a:p>
                      <a:pPr algn="ctr">
                        <a:spcAft>
                          <a:spcPts val="0"/>
                        </a:spcAft>
                      </a:pPr>
                      <a:r>
                        <a:rPr lang="en-US" sz="1800" b="1" dirty="0">
                          <a:solidFill>
                            <a:srgbClr val="000000"/>
                          </a:solidFill>
                          <a:effectLst/>
                          <a:latin typeface="Times New Roman" pitchFamily="18" charset="0"/>
                          <a:ea typeface="Times New Roman" panose="02020603050405020304" pitchFamily="18" charset="0"/>
                          <a:cs typeface="Times New Roman" pitchFamily="18" charset="0"/>
                        </a:rPr>
                        <a:t>Name </a:t>
                      </a:r>
                      <a:endParaRPr lang="en-US" sz="1800" dirty="0">
                        <a:effectLst/>
                        <a:latin typeface="Times New Roman" pitchFamily="18" charset="0"/>
                        <a:ea typeface="Times New Roman" panose="02020603050405020304" pitchFamily="18" charset="0"/>
                        <a:cs typeface="Times New Roman" pitchFamily="18" charset="0"/>
                      </a:endParaRPr>
                    </a:p>
                  </a:txBody>
                  <a:tcPr marL="68580" marR="68580" marT="0" marB="0" anchor="ctr"/>
                </a:tc>
                <a:tc>
                  <a:txBody>
                    <a:bodyPr/>
                    <a:lstStyle/>
                    <a:p>
                      <a:pPr algn="ctr">
                        <a:spcAft>
                          <a:spcPts val="0"/>
                        </a:spcAft>
                      </a:pPr>
                      <a:r>
                        <a:rPr lang="en-US" sz="1800" dirty="0" smtClean="0">
                          <a:solidFill>
                            <a:srgbClr val="000000"/>
                          </a:solidFill>
                          <a:effectLst/>
                          <a:latin typeface="Times New Roman" pitchFamily="18" charset="0"/>
                          <a:ea typeface="Times New Roman" panose="02020603050405020304" pitchFamily="18" charset="0"/>
                          <a:cs typeface="Times New Roman" pitchFamily="18" charset="0"/>
                        </a:rPr>
                        <a:t>Ruling Duration</a:t>
                      </a:r>
                      <a:endParaRPr lang="en-US" sz="1800" dirty="0">
                        <a:effectLst/>
                        <a:latin typeface="Times New Roman" pitchFamily="18" charset="0"/>
                        <a:ea typeface="Times New Roman" panose="02020603050405020304" pitchFamily="18" charset="0"/>
                        <a:cs typeface="Times New Roman" pitchFamily="18" charset="0"/>
                      </a:endParaRPr>
                    </a:p>
                  </a:txBody>
                  <a:tcPr marL="68580" marR="68580" marT="0" marB="0" anchor="ctr"/>
                </a:tc>
                <a:tc>
                  <a:txBody>
                    <a:bodyPr/>
                    <a:lstStyle/>
                    <a:p>
                      <a:pPr algn="ctr">
                        <a:spcAft>
                          <a:spcPts val="0"/>
                        </a:spcAft>
                      </a:pPr>
                      <a:r>
                        <a:rPr lang="en-US" sz="1800" b="1">
                          <a:solidFill>
                            <a:srgbClr val="000000"/>
                          </a:solidFill>
                          <a:effectLst/>
                          <a:latin typeface="Times New Roman" pitchFamily="18" charset="0"/>
                          <a:ea typeface="Times New Roman" panose="02020603050405020304" pitchFamily="18" charset="0"/>
                          <a:cs typeface="Times New Roman" pitchFamily="18" charset="0"/>
                        </a:rPr>
                        <a:t>Notes </a:t>
                      </a:r>
                      <a:endParaRPr lang="en-US" sz="1800">
                        <a:effectLst/>
                        <a:latin typeface="Times New Roman" pitchFamily="18" charset="0"/>
                        <a:ea typeface="Times New Roman" panose="02020603050405020304" pitchFamily="18" charset="0"/>
                        <a:cs typeface="Times New Roman" pitchFamily="18" charset="0"/>
                      </a:endParaRPr>
                    </a:p>
                  </a:txBody>
                  <a:tcPr marL="68580" marR="68580" marT="0" marB="0" anchor="ctr"/>
                </a:tc>
                <a:extLst>
                  <a:ext uri="{0D108BD9-81ED-4DB2-BD59-A6C34878D82A}">
                    <a16:rowId xmlns:a16="http://schemas.microsoft.com/office/drawing/2014/main" xmlns="" val="3127631038"/>
                  </a:ext>
                </a:extLst>
              </a:tr>
              <a:tr h="370840">
                <a:tc>
                  <a:txBody>
                    <a:bodyPr/>
                    <a:lstStyle/>
                    <a:p>
                      <a:pPr algn="ctr">
                        <a:spcAft>
                          <a:spcPts val="0"/>
                        </a:spcAft>
                      </a:pPr>
                      <a:r>
                        <a:rPr lang="en-US" sz="1800" dirty="0" err="1">
                          <a:solidFill>
                            <a:srgbClr val="000000"/>
                          </a:solidFill>
                          <a:effectLst/>
                          <a:latin typeface="Times New Roman" pitchFamily="18" charset="0"/>
                          <a:ea typeface="Times New Roman" panose="02020603050405020304" pitchFamily="18" charset="0"/>
                          <a:cs typeface="Times New Roman" pitchFamily="18" charset="0"/>
                        </a:rPr>
                        <a:t>Jalaluddin</a:t>
                      </a:r>
                      <a:r>
                        <a:rPr lang="en-US" sz="1800" dirty="0">
                          <a:solidFill>
                            <a:srgbClr val="000000"/>
                          </a:solidFill>
                          <a:effectLst/>
                          <a:latin typeface="Times New Roman" pitchFamily="18" charset="0"/>
                          <a:ea typeface="Times New Roman" panose="02020603050405020304" pitchFamily="18" charset="0"/>
                          <a:cs typeface="Times New Roman" pitchFamily="18" charset="0"/>
                        </a:rPr>
                        <a:t> Muhammad Shah </a:t>
                      </a:r>
                      <a:endParaRPr lang="en-US" sz="1800" dirty="0">
                        <a:effectLst/>
                        <a:latin typeface="Times New Roman" pitchFamily="18" charset="0"/>
                        <a:ea typeface="Times New Roman" panose="02020603050405020304" pitchFamily="18" charset="0"/>
                        <a:cs typeface="Times New Roman" pitchFamily="18" charset="0"/>
                      </a:endParaRPr>
                    </a:p>
                  </a:txBody>
                  <a:tcPr marL="68580" marR="68580" marT="0" marB="0" anchor="ctr"/>
                </a:tc>
                <a:tc>
                  <a:txBody>
                    <a:bodyPr/>
                    <a:lstStyle/>
                    <a:p>
                      <a:pPr algn="ctr">
                        <a:spcAft>
                          <a:spcPts val="0"/>
                        </a:spcAft>
                      </a:pPr>
                      <a:r>
                        <a:rPr lang="en-US" sz="1800">
                          <a:solidFill>
                            <a:srgbClr val="000000"/>
                          </a:solidFill>
                          <a:effectLst/>
                          <a:latin typeface="Times New Roman" pitchFamily="18" charset="0"/>
                          <a:ea typeface="Times New Roman" panose="02020603050405020304" pitchFamily="18" charset="0"/>
                          <a:cs typeface="Times New Roman" pitchFamily="18" charset="0"/>
                        </a:rPr>
                        <a:t>1415–1416 </a:t>
                      </a:r>
                      <a:endParaRPr lang="en-US" sz="1800">
                        <a:effectLst/>
                        <a:latin typeface="Times New Roman" pitchFamily="18" charset="0"/>
                        <a:ea typeface="Times New Roman" panose="02020603050405020304" pitchFamily="18" charset="0"/>
                        <a:cs typeface="Times New Roman" pitchFamily="18" charset="0"/>
                      </a:endParaRPr>
                    </a:p>
                  </a:txBody>
                  <a:tcPr marL="68580" marR="68580" marT="0" marB="0" anchor="ctr"/>
                </a:tc>
                <a:tc>
                  <a:txBody>
                    <a:bodyPr/>
                    <a:lstStyle/>
                    <a:p>
                      <a:pPr algn="ctr">
                        <a:spcAft>
                          <a:spcPts val="0"/>
                        </a:spcAft>
                      </a:pPr>
                      <a:r>
                        <a:rPr lang="en-US" sz="1800" dirty="0">
                          <a:solidFill>
                            <a:srgbClr val="000000"/>
                          </a:solidFill>
                          <a:effectLst/>
                          <a:latin typeface="Times New Roman" pitchFamily="18" charset="0"/>
                          <a:ea typeface="Times New Roman" panose="02020603050405020304" pitchFamily="18" charset="0"/>
                          <a:cs typeface="Times New Roman" pitchFamily="18" charset="0"/>
                        </a:rPr>
                        <a:t>Son of Raja </a:t>
                      </a:r>
                      <a:r>
                        <a:rPr lang="en-US" sz="1800" dirty="0" err="1">
                          <a:solidFill>
                            <a:srgbClr val="000000"/>
                          </a:solidFill>
                          <a:effectLst/>
                          <a:latin typeface="Times New Roman" pitchFamily="18" charset="0"/>
                          <a:ea typeface="Times New Roman" panose="02020603050405020304" pitchFamily="18" charset="0"/>
                          <a:cs typeface="Times New Roman" pitchFamily="18" charset="0"/>
                        </a:rPr>
                        <a:t>Ganesha</a:t>
                      </a:r>
                      <a:r>
                        <a:rPr lang="en-US" sz="1800" dirty="0">
                          <a:solidFill>
                            <a:srgbClr val="000000"/>
                          </a:solidFill>
                          <a:effectLst/>
                          <a:latin typeface="Times New Roman" pitchFamily="18" charset="0"/>
                          <a:ea typeface="Times New Roman" panose="02020603050405020304" pitchFamily="18" charset="0"/>
                          <a:cs typeface="Times New Roman" pitchFamily="18" charset="0"/>
                        </a:rPr>
                        <a:t> and converted into Islam </a:t>
                      </a:r>
                      <a:endParaRPr lang="en-US" sz="1800" dirty="0">
                        <a:effectLst/>
                        <a:latin typeface="Times New Roman" pitchFamily="18" charset="0"/>
                        <a:ea typeface="Times New Roman" panose="02020603050405020304" pitchFamily="18" charset="0"/>
                        <a:cs typeface="Times New Roman" pitchFamily="18" charset="0"/>
                      </a:endParaRPr>
                    </a:p>
                  </a:txBody>
                  <a:tcPr marL="68580" marR="68580" marT="0" marB="0" anchor="ctr"/>
                </a:tc>
                <a:extLst>
                  <a:ext uri="{0D108BD9-81ED-4DB2-BD59-A6C34878D82A}">
                    <a16:rowId xmlns:a16="http://schemas.microsoft.com/office/drawing/2014/main" xmlns="" val="100346140"/>
                  </a:ext>
                </a:extLst>
              </a:tr>
              <a:tr h="370840">
                <a:tc>
                  <a:txBody>
                    <a:bodyPr/>
                    <a:lstStyle/>
                    <a:p>
                      <a:pPr algn="ctr">
                        <a:spcAft>
                          <a:spcPts val="0"/>
                        </a:spcAft>
                      </a:pPr>
                      <a:r>
                        <a:rPr lang="en-US" sz="1800" dirty="0">
                          <a:solidFill>
                            <a:srgbClr val="000000"/>
                          </a:solidFill>
                          <a:effectLst/>
                          <a:latin typeface="Times New Roman" pitchFamily="18" charset="0"/>
                          <a:ea typeface="Times New Roman" panose="02020603050405020304" pitchFamily="18" charset="0"/>
                          <a:cs typeface="Times New Roman" pitchFamily="18" charset="0"/>
                        </a:rPr>
                        <a:t>Raja </a:t>
                      </a:r>
                      <a:r>
                        <a:rPr lang="en-US" sz="1800" dirty="0" err="1">
                          <a:solidFill>
                            <a:srgbClr val="000000"/>
                          </a:solidFill>
                          <a:effectLst/>
                          <a:latin typeface="Times New Roman" pitchFamily="18" charset="0"/>
                          <a:ea typeface="Times New Roman" panose="02020603050405020304" pitchFamily="18" charset="0"/>
                          <a:cs typeface="Times New Roman" pitchFamily="18" charset="0"/>
                        </a:rPr>
                        <a:t>Ganesha</a:t>
                      </a:r>
                      <a:r>
                        <a:rPr lang="en-US" sz="1800" dirty="0">
                          <a:solidFill>
                            <a:srgbClr val="000000"/>
                          </a:solidFill>
                          <a:effectLst/>
                          <a:latin typeface="Times New Roman" pitchFamily="18" charset="0"/>
                          <a:ea typeface="Times New Roman" panose="02020603050405020304" pitchFamily="18" charset="0"/>
                          <a:cs typeface="Times New Roman" pitchFamily="18" charset="0"/>
                        </a:rPr>
                        <a:t> </a:t>
                      </a:r>
                      <a:endParaRPr lang="en-US" sz="1800" dirty="0">
                        <a:effectLst/>
                        <a:latin typeface="Times New Roman" pitchFamily="18" charset="0"/>
                        <a:ea typeface="Times New Roman" panose="02020603050405020304" pitchFamily="18" charset="0"/>
                        <a:cs typeface="Times New Roman" pitchFamily="18" charset="0"/>
                      </a:endParaRPr>
                    </a:p>
                  </a:txBody>
                  <a:tcPr marL="68580" marR="68580" marT="0" marB="0" anchor="ctr"/>
                </a:tc>
                <a:tc>
                  <a:txBody>
                    <a:bodyPr/>
                    <a:lstStyle/>
                    <a:p>
                      <a:pPr algn="ctr">
                        <a:spcAft>
                          <a:spcPts val="0"/>
                        </a:spcAft>
                      </a:pPr>
                      <a:r>
                        <a:rPr lang="en-US" sz="1800">
                          <a:solidFill>
                            <a:srgbClr val="000000"/>
                          </a:solidFill>
                          <a:effectLst/>
                          <a:latin typeface="Times New Roman" pitchFamily="18" charset="0"/>
                          <a:ea typeface="Times New Roman" panose="02020603050405020304" pitchFamily="18" charset="0"/>
                          <a:cs typeface="Times New Roman" pitchFamily="18" charset="0"/>
                        </a:rPr>
                        <a:t>1416–1418 </a:t>
                      </a:r>
                      <a:endParaRPr lang="en-US" sz="1800">
                        <a:effectLst/>
                        <a:latin typeface="Times New Roman" pitchFamily="18" charset="0"/>
                        <a:ea typeface="Times New Roman" panose="02020603050405020304" pitchFamily="18" charset="0"/>
                        <a:cs typeface="Times New Roman" pitchFamily="18" charset="0"/>
                      </a:endParaRPr>
                    </a:p>
                  </a:txBody>
                  <a:tcPr marL="68580" marR="68580" marT="0" marB="0" anchor="ctr"/>
                </a:tc>
                <a:tc>
                  <a:txBody>
                    <a:bodyPr/>
                    <a:lstStyle/>
                    <a:p>
                      <a:pPr algn="ctr">
                        <a:spcAft>
                          <a:spcPts val="0"/>
                        </a:spcAft>
                      </a:pPr>
                      <a:r>
                        <a:rPr lang="en-US" sz="1800" dirty="0">
                          <a:solidFill>
                            <a:srgbClr val="000000"/>
                          </a:solidFill>
                          <a:effectLst/>
                          <a:latin typeface="Times New Roman" pitchFamily="18" charset="0"/>
                          <a:ea typeface="Times New Roman" panose="02020603050405020304" pitchFamily="18" charset="0"/>
                          <a:cs typeface="Times New Roman" pitchFamily="18" charset="0"/>
                        </a:rPr>
                        <a:t>Second Phase </a:t>
                      </a:r>
                      <a:endParaRPr lang="en-US" sz="1800" dirty="0">
                        <a:effectLst/>
                        <a:latin typeface="Times New Roman" pitchFamily="18" charset="0"/>
                        <a:ea typeface="Times New Roman" panose="02020603050405020304" pitchFamily="18" charset="0"/>
                        <a:cs typeface="Times New Roman" pitchFamily="18" charset="0"/>
                      </a:endParaRPr>
                    </a:p>
                  </a:txBody>
                  <a:tcPr marL="68580" marR="68580" marT="0" marB="0" anchor="ctr"/>
                </a:tc>
                <a:extLst>
                  <a:ext uri="{0D108BD9-81ED-4DB2-BD59-A6C34878D82A}">
                    <a16:rowId xmlns:a16="http://schemas.microsoft.com/office/drawing/2014/main" xmlns="" val="239818888"/>
                  </a:ext>
                </a:extLst>
              </a:tr>
              <a:tr h="370840">
                <a:tc>
                  <a:txBody>
                    <a:bodyPr/>
                    <a:lstStyle/>
                    <a:p>
                      <a:pPr algn="ctr">
                        <a:spcAft>
                          <a:spcPts val="0"/>
                        </a:spcAft>
                      </a:pPr>
                      <a:r>
                        <a:rPr lang="en-US" sz="1800" dirty="0" err="1">
                          <a:solidFill>
                            <a:srgbClr val="000000"/>
                          </a:solidFill>
                          <a:effectLst/>
                          <a:latin typeface="Times New Roman" pitchFamily="18" charset="0"/>
                          <a:ea typeface="Times New Roman" panose="02020603050405020304" pitchFamily="18" charset="0"/>
                          <a:cs typeface="Times New Roman" pitchFamily="18" charset="0"/>
                        </a:rPr>
                        <a:t>Jalaluddin</a:t>
                      </a:r>
                      <a:r>
                        <a:rPr lang="en-US" sz="1800" dirty="0">
                          <a:solidFill>
                            <a:srgbClr val="000000"/>
                          </a:solidFill>
                          <a:effectLst/>
                          <a:latin typeface="Times New Roman" pitchFamily="18" charset="0"/>
                          <a:ea typeface="Times New Roman" panose="02020603050405020304" pitchFamily="18" charset="0"/>
                          <a:cs typeface="Times New Roman" pitchFamily="18" charset="0"/>
                        </a:rPr>
                        <a:t> Muhammad Shah </a:t>
                      </a:r>
                      <a:endParaRPr lang="en-US" sz="1800" dirty="0">
                        <a:effectLst/>
                        <a:latin typeface="Times New Roman" pitchFamily="18" charset="0"/>
                        <a:ea typeface="Times New Roman" panose="02020603050405020304" pitchFamily="18" charset="0"/>
                        <a:cs typeface="Times New Roman" pitchFamily="18" charset="0"/>
                      </a:endParaRPr>
                    </a:p>
                  </a:txBody>
                  <a:tcPr marL="68580" marR="68580" marT="0" marB="0" anchor="ctr"/>
                </a:tc>
                <a:tc>
                  <a:txBody>
                    <a:bodyPr/>
                    <a:lstStyle/>
                    <a:p>
                      <a:pPr algn="ctr">
                        <a:spcAft>
                          <a:spcPts val="0"/>
                        </a:spcAft>
                      </a:pPr>
                      <a:r>
                        <a:rPr lang="en-US" sz="1800" dirty="0">
                          <a:solidFill>
                            <a:srgbClr val="000000"/>
                          </a:solidFill>
                          <a:effectLst/>
                          <a:latin typeface="Times New Roman" pitchFamily="18" charset="0"/>
                          <a:ea typeface="Times New Roman" panose="02020603050405020304" pitchFamily="18" charset="0"/>
                          <a:cs typeface="Times New Roman" pitchFamily="18" charset="0"/>
                        </a:rPr>
                        <a:t>1418–1433 </a:t>
                      </a:r>
                      <a:endParaRPr lang="en-US" sz="1800" dirty="0">
                        <a:effectLst/>
                        <a:latin typeface="Times New Roman" pitchFamily="18" charset="0"/>
                        <a:ea typeface="Times New Roman" panose="02020603050405020304" pitchFamily="18" charset="0"/>
                        <a:cs typeface="Times New Roman" pitchFamily="18" charset="0"/>
                      </a:endParaRPr>
                    </a:p>
                  </a:txBody>
                  <a:tcPr marL="68580" marR="68580" marT="0" marB="0" anchor="ctr"/>
                </a:tc>
                <a:tc>
                  <a:txBody>
                    <a:bodyPr/>
                    <a:lstStyle/>
                    <a:p>
                      <a:pPr algn="ctr">
                        <a:spcAft>
                          <a:spcPts val="0"/>
                        </a:spcAft>
                      </a:pPr>
                      <a:r>
                        <a:rPr lang="en-US" sz="1800">
                          <a:solidFill>
                            <a:srgbClr val="000000"/>
                          </a:solidFill>
                          <a:effectLst/>
                          <a:latin typeface="Times New Roman" pitchFamily="18" charset="0"/>
                          <a:ea typeface="Times New Roman" panose="02020603050405020304" pitchFamily="18" charset="0"/>
                          <a:cs typeface="Times New Roman" pitchFamily="18" charset="0"/>
                        </a:rPr>
                        <a:t>Second Phase </a:t>
                      </a:r>
                      <a:endParaRPr lang="en-US" sz="1800">
                        <a:effectLst/>
                        <a:latin typeface="Times New Roman" pitchFamily="18" charset="0"/>
                        <a:ea typeface="Times New Roman" panose="02020603050405020304" pitchFamily="18" charset="0"/>
                        <a:cs typeface="Times New Roman" pitchFamily="18" charset="0"/>
                      </a:endParaRPr>
                    </a:p>
                  </a:txBody>
                  <a:tcPr marL="68580" marR="68580" marT="0" marB="0" anchor="ctr"/>
                </a:tc>
                <a:extLst>
                  <a:ext uri="{0D108BD9-81ED-4DB2-BD59-A6C34878D82A}">
                    <a16:rowId xmlns:a16="http://schemas.microsoft.com/office/drawing/2014/main" xmlns="" val="739418412"/>
                  </a:ext>
                </a:extLst>
              </a:tr>
              <a:tr h="370840">
                <a:tc>
                  <a:txBody>
                    <a:bodyPr/>
                    <a:lstStyle/>
                    <a:p>
                      <a:pPr algn="ctr">
                        <a:spcAft>
                          <a:spcPts val="0"/>
                        </a:spcAft>
                      </a:pPr>
                      <a:r>
                        <a:rPr lang="en-US" sz="1800" dirty="0">
                          <a:solidFill>
                            <a:srgbClr val="000000"/>
                          </a:solidFill>
                          <a:effectLst/>
                          <a:latin typeface="Times New Roman" pitchFamily="18" charset="0"/>
                          <a:ea typeface="Times New Roman" panose="02020603050405020304" pitchFamily="18" charset="0"/>
                          <a:cs typeface="Times New Roman" pitchFamily="18" charset="0"/>
                        </a:rPr>
                        <a:t>Shamsuddin Ahmad </a:t>
                      </a:r>
                      <a:endParaRPr lang="en-US" sz="1800" dirty="0">
                        <a:effectLst/>
                        <a:latin typeface="Times New Roman" pitchFamily="18" charset="0"/>
                        <a:ea typeface="Times New Roman" panose="02020603050405020304" pitchFamily="18" charset="0"/>
                        <a:cs typeface="Times New Roman" pitchFamily="18" charset="0"/>
                      </a:endParaRPr>
                    </a:p>
                  </a:txBody>
                  <a:tcPr marL="68580" marR="68580" marT="0" marB="0" anchor="ctr"/>
                </a:tc>
                <a:tc>
                  <a:txBody>
                    <a:bodyPr/>
                    <a:lstStyle/>
                    <a:p>
                      <a:pPr algn="ctr">
                        <a:spcAft>
                          <a:spcPts val="0"/>
                        </a:spcAft>
                      </a:pPr>
                      <a:r>
                        <a:rPr lang="en-US" sz="1800" dirty="0">
                          <a:solidFill>
                            <a:srgbClr val="000000"/>
                          </a:solidFill>
                          <a:effectLst/>
                          <a:latin typeface="Times New Roman" pitchFamily="18" charset="0"/>
                          <a:ea typeface="Times New Roman" panose="02020603050405020304" pitchFamily="18" charset="0"/>
                          <a:cs typeface="Times New Roman" pitchFamily="18" charset="0"/>
                        </a:rPr>
                        <a:t>1433–1435 </a:t>
                      </a:r>
                      <a:endParaRPr lang="en-US" sz="1800" dirty="0">
                        <a:effectLst/>
                        <a:latin typeface="Times New Roman" pitchFamily="18" charset="0"/>
                        <a:ea typeface="Times New Roman" panose="02020603050405020304" pitchFamily="18" charset="0"/>
                        <a:cs typeface="Times New Roman" pitchFamily="18" charset="0"/>
                      </a:endParaRPr>
                    </a:p>
                  </a:txBody>
                  <a:tcPr marL="68580" marR="68580" marT="0" marB="0" anchor="ctr"/>
                </a:tc>
                <a:tc>
                  <a:txBody>
                    <a:bodyPr/>
                    <a:lstStyle/>
                    <a:p>
                      <a:pPr algn="ctr">
                        <a:spcAft>
                          <a:spcPts val="0"/>
                        </a:spcAft>
                      </a:pPr>
                      <a:r>
                        <a:rPr lang="en-US" sz="1800" dirty="0">
                          <a:solidFill>
                            <a:srgbClr val="000000"/>
                          </a:solidFill>
                          <a:effectLst/>
                          <a:latin typeface="Times New Roman" pitchFamily="18" charset="0"/>
                          <a:ea typeface="Times New Roman" panose="02020603050405020304" pitchFamily="18" charset="0"/>
                          <a:cs typeface="Times New Roman" pitchFamily="18" charset="0"/>
                        </a:rPr>
                        <a:t> </a:t>
                      </a:r>
                      <a:endParaRPr lang="en-US" sz="1800" dirty="0">
                        <a:effectLst/>
                        <a:latin typeface="Times New Roman" pitchFamily="18" charset="0"/>
                        <a:ea typeface="Times New Roman" panose="02020603050405020304" pitchFamily="18" charset="0"/>
                        <a:cs typeface="Times New Roman" pitchFamily="18" charset="0"/>
                      </a:endParaRPr>
                    </a:p>
                  </a:txBody>
                  <a:tcPr marL="68580" marR="68580" marT="0" marB="0" anchor="ctr"/>
                </a:tc>
                <a:extLst>
                  <a:ext uri="{0D108BD9-81ED-4DB2-BD59-A6C34878D82A}">
                    <a16:rowId xmlns:a16="http://schemas.microsoft.com/office/drawing/2014/main" xmlns="" val="761311694"/>
                  </a:ext>
                </a:extLst>
              </a:tr>
            </a:tbl>
          </a:graphicData>
        </a:graphic>
      </p:graphicFrame>
    </p:spTree>
    <p:extLst>
      <p:ext uri="{BB962C8B-B14F-4D97-AF65-F5344CB8AC3E}">
        <p14:creationId xmlns:p14="http://schemas.microsoft.com/office/powerpoint/2010/main" val="2079829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ED1C63C4-27B6-754E-8AF5-86A874B013EF}"/>
              </a:ext>
            </a:extLst>
          </p:cNvPr>
          <p:cNvSpPr>
            <a:spLocks noGrp="1"/>
          </p:cNvSpPr>
          <p:nvPr>
            <p:ph type="title"/>
          </p:nvPr>
        </p:nvSpPr>
        <p:spPr>
          <a:xfrm>
            <a:off x="875607" y="832683"/>
            <a:ext cx="8434647" cy="1018204"/>
          </a:xfrm>
        </p:spPr>
        <p:txBody>
          <a:bodyPr>
            <a:noAutofit/>
          </a:bodyPr>
          <a:lstStyle/>
          <a:p>
            <a:pPr algn="ctr"/>
            <a:r>
              <a:rPr lang="en-US" sz="3200" b="1" dirty="0" smtClean="0">
                <a:solidFill>
                  <a:srgbClr val="C00000"/>
                </a:solidFill>
                <a:latin typeface="Times New Roman" pitchFamily="18" charset="0"/>
                <a:cs typeface="Times New Roman" pitchFamily="18" charset="0"/>
              </a:rPr>
              <a:t>BENGAL SULTANATE - LIST OF DYNASTIES </a:t>
            </a:r>
            <a:endParaRPr lang="en-US" sz="3200" b="1" dirty="0">
              <a:solidFill>
                <a:srgbClr val="C00000"/>
              </a:solidFill>
              <a:latin typeface="Times New Roman" pitchFamily="18" charset="0"/>
              <a:cs typeface="Times New Roman" pitchFamily="18" charset="0"/>
            </a:endParaRPr>
          </a:p>
        </p:txBody>
      </p:sp>
      <p:graphicFrame>
        <p:nvGraphicFramePr>
          <p:cNvPr id="7" name="Content Placeholder 6">
            <a:extLst>
              <a:ext uri="{FF2B5EF4-FFF2-40B4-BE49-F238E27FC236}">
                <a16:creationId xmlns:a16="http://schemas.microsoft.com/office/drawing/2014/main" xmlns="" id="{E4F7C8E5-3B06-F740-97F8-7519A75D5F66}"/>
              </a:ext>
            </a:extLst>
          </p:cNvPr>
          <p:cNvGraphicFramePr>
            <a:graphicFrameLocks noGrp="1"/>
          </p:cNvGraphicFramePr>
          <p:nvPr>
            <p:ph idx="1"/>
            <p:extLst>
              <p:ext uri="{D42A27DB-BD31-4B8C-83A1-F6EECF244321}">
                <p14:modId xmlns:p14="http://schemas.microsoft.com/office/powerpoint/2010/main" val="3983968366"/>
              </p:ext>
            </p:extLst>
          </p:nvPr>
        </p:nvGraphicFramePr>
        <p:xfrm>
          <a:off x="734292" y="2250997"/>
          <a:ext cx="8575962" cy="2225040"/>
        </p:xfrm>
        <a:graphic>
          <a:graphicData uri="http://schemas.openxmlformats.org/drawingml/2006/table">
            <a:tbl>
              <a:tblPr firstRow="1" bandRow="1">
                <a:tableStyleId>{5C22544A-7EE6-4342-B048-85BDC9FD1C3A}</a:tableStyleId>
              </a:tblPr>
              <a:tblGrid>
                <a:gridCol w="3052341">
                  <a:extLst>
                    <a:ext uri="{9D8B030D-6E8A-4147-A177-3AD203B41FA5}">
                      <a16:colId xmlns:a16="http://schemas.microsoft.com/office/drawing/2014/main" xmlns="" val="4224370947"/>
                    </a:ext>
                  </a:extLst>
                </a:gridCol>
                <a:gridCol w="2159966">
                  <a:extLst>
                    <a:ext uri="{9D8B030D-6E8A-4147-A177-3AD203B41FA5}">
                      <a16:colId xmlns:a16="http://schemas.microsoft.com/office/drawing/2014/main" xmlns="" val="2098528145"/>
                    </a:ext>
                  </a:extLst>
                </a:gridCol>
                <a:gridCol w="3363655">
                  <a:extLst>
                    <a:ext uri="{9D8B030D-6E8A-4147-A177-3AD203B41FA5}">
                      <a16:colId xmlns:a16="http://schemas.microsoft.com/office/drawing/2014/main" xmlns="" val="976505589"/>
                    </a:ext>
                  </a:extLst>
                </a:gridCol>
              </a:tblGrid>
              <a:tr h="370840">
                <a:tc>
                  <a:txBody>
                    <a:bodyPr/>
                    <a:lstStyle/>
                    <a:p>
                      <a:pPr algn="ctr">
                        <a:spcAft>
                          <a:spcPts val="0"/>
                        </a:spcAft>
                      </a:pPr>
                      <a:r>
                        <a:rPr lang="en-US" sz="2000" b="1" dirty="0">
                          <a:solidFill>
                            <a:srgbClr val="000000"/>
                          </a:solidFill>
                          <a:effectLst/>
                          <a:latin typeface="Times New Roman" pitchFamily="18" charset="0"/>
                          <a:ea typeface="Times New Roman" panose="02020603050405020304" pitchFamily="18" charset="0"/>
                          <a:cs typeface="Times New Roman" pitchFamily="18" charset="0"/>
                        </a:rPr>
                        <a:t>Name </a:t>
                      </a:r>
                      <a:endParaRPr lang="en-US" sz="2000" dirty="0">
                        <a:effectLst/>
                        <a:latin typeface="Times New Roman" pitchFamily="18" charset="0"/>
                        <a:ea typeface="Times New Roman" panose="02020603050405020304" pitchFamily="18" charset="0"/>
                        <a:cs typeface="Times New Roman" pitchFamily="18" charset="0"/>
                      </a:endParaRPr>
                    </a:p>
                  </a:txBody>
                  <a:tcPr marL="68580" marR="68580" marT="0" marB="0" anchor="ctr"/>
                </a:tc>
                <a:tc>
                  <a:txBody>
                    <a:bodyPr/>
                    <a:lstStyle/>
                    <a:p>
                      <a:pPr algn="ctr">
                        <a:spcAft>
                          <a:spcPts val="0"/>
                        </a:spcAft>
                      </a:pPr>
                      <a:r>
                        <a:rPr lang="en-US" sz="2000" dirty="0" smtClean="0">
                          <a:solidFill>
                            <a:srgbClr val="000000"/>
                          </a:solidFill>
                          <a:effectLst/>
                          <a:latin typeface="Times New Roman" pitchFamily="18" charset="0"/>
                          <a:ea typeface="Times New Roman" panose="02020603050405020304" pitchFamily="18" charset="0"/>
                          <a:cs typeface="Times New Roman" pitchFamily="18" charset="0"/>
                        </a:rPr>
                        <a:t>Ruling Duration</a:t>
                      </a:r>
                      <a:endParaRPr lang="en-US" sz="2000" dirty="0">
                        <a:effectLst/>
                        <a:latin typeface="Times New Roman" pitchFamily="18" charset="0"/>
                        <a:ea typeface="Times New Roman" panose="02020603050405020304" pitchFamily="18" charset="0"/>
                        <a:cs typeface="Times New Roman" pitchFamily="18" charset="0"/>
                      </a:endParaRPr>
                    </a:p>
                  </a:txBody>
                  <a:tcPr marL="68580" marR="68580" marT="0" marB="0" anchor="ctr"/>
                </a:tc>
                <a:tc>
                  <a:txBody>
                    <a:bodyPr/>
                    <a:lstStyle/>
                    <a:p>
                      <a:pPr algn="ctr">
                        <a:spcAft>
                          <a:spcPts val="0"/>
                        </a:spcAft>
                      </a:pPr>
                      <a:r>
                        <a:rPr lang="en-US" sz="2000" b="1" dirty="0">
                          <a:solidFill>
                            <a:srgbClr val="000000"/>
                          </a:solidFill>
                          <a:effectLst/>
                          <a:latin typeface="Times New Roman" pitchFamily="18" charset="0"/>
                          <a:ea typeface="Times New Roman" panose="02020603050405020304" pitchFamily="18" charset="0"/>
                          <a:cs typeface="Times New Roman" pitchFamily="18" charset="0"/>
                        </a:rPr>
                        <a:t>Notes </a:t>
                      </a:r>
                      <a:endParaRPr lang="en-US" sz="2000" dirty="0">
                        <a:effectLst/>
                        <a:latin typeface="Times New Roman" pitchFamily="18" charset="0"/>
                        <a:ea typeface="Times New Roman" panose="02020603050405020304" pitchFamily="18" charset="0"/>
                        <a:cs typeface="Times New Roman" pitchFamily="18" charset="0"/>
                      </a:endParaRPr>
                    </a:p>
                  </a:txBody>
                  <a:tcPr marL="68580" marR="68580" marT="0" marB="0" anchor="ctr"/>
                </a:tc>
                <a:extLst>
                  <a:ext uri="{0D108BD9-81ED-4DB2-BD59-A6C34878D82A}">
                    <a16:rowId xmlns:a16="http://schemas.microsoft.com/office/drawing/2014/main" xmlns="" val="433861043"/>
                  </a:ext>
                </a:extLst>
              </a:tr>
              <a:tr h="370840">
                <a:tc>
                  <a:txBody>
                    <a:bodyPr/>
                    <a:lstStyle/>
                    <a:p>
                      <a:pPr algn="ctr">
                        <a:spcAft>
                          <a:spcPts val="0"/>
                        </a:spcAft>
                      </a:pPr>
                      <a:r>
                        <a:rPr lang="en-US" sz="2000">
                          <a:solidFill>
                            <a:srgbClr val="000000"/>
                          </a:solidFill>
                          <a:effectLst/>
                          <a:latin typeface="Times New Roman" pitchFamily="18" charset="0"/>
                          <a:ea typeface="Times New Roman" panose="02020603050405020304" pitchFamily="18" charset="0"/>
                          <a:cs typeface="Times New Roman" pitchFamily="18" charset="0"/>
                        </a:rPr>
                        <a:t>Nasiruddin Mahmud Shah I </a:t>
                      </a:r>
                      <a:endParaRPr lang="en-US" sz="2000">
                        <a:effectLst/>
                        <a:latin typeface="Times New Roman" pitchFamily="18" charset="0"/>
                        <a:ea typeface="Times New Roman" panose="02020603050405020304" pitchFamily="18" charset="0"/>
                        <a:cs typeface="Times New Roman" pitchFamily="18" charset="0"/>
                      </a:endParaRPr>
                    </a:p>
                  </a:txBody>
                  <a:tcPr marL="68580" marR="68580" marT="0" marB="0" anchor="ctr"/>
                </a:tc>
                <a:tc>
                  <a:txBody>
                    <a:bodyPr/>
                    <a:lstStyle/>
                    <a:p>
                      <a:pPr algn="ctr">
                        <a:spcAft>
                          <a:spcPts val="0"/>
                        </a:spcAft>
                      </a:pPr>
                      <a:r>
                        <a:rPr lang="en-US" sz="2000">
                          <a:solidFill>
                            <a:srgbClr val="000000"/>
                          </a:solidFill>
                          <a:effectLst/>
                          <a:latin typeface="Times New Roman" pitchFamily="18" charset="0"/>
                          <a:ea typeface="Times New Roman" panose="02020603050405020304" pitchFamily="18" charset="0"/>
                          <a:cs typeface="Times New Roman" pitchFamily="18" charset="0"/>
                        </a:rPr>
                        <a:t>1435–1459 </a:t>
                      </a:r>
                      <a:endParaRPr lang="en-US" sz="2000">
                        <a:effectLst/>
                        <a:latin typeface="Times New Roman" pitchFamily="18" charset="0"/>
                        <a:ea typeface="Times New Roman" panose="02020603050405020304" pitchFamily="18" charset="0"/>
                        <a:cs typeface="Times New Roman" pitchFamily="18" charset="0"/>
                      </a:endParaRPr>
                    </a:p>
                  </a:txBody>
                  <a:tcPr marL="68580" marR="68580" marT="0" marB="0" anchor="ctr"/>
                </a:tc>
                <a:tc>
                  <a:txBody>
                    <a:bodyPr/>
                    <a:lstStyle/>
                    <a:p>
                      <a:pPr algn="ctr">
                        <a:spcAft>
                          <a:spcPts val="0"/>
                        </a:spcAft>
                      </a:pPr>
                      <a:r>
                        <a:rPr lang="en-US" sz="2000" dirty="0">
                          <a:solidFill>
                            <a:srgbClr val="000000"/>
                          </a:solidFill>
                          <a:effectLst/>
                          <a:latin typeface="Times New Roman" pitchFamily="18" charset="0"/>
                          <a:ea typeface="Times New Roman" panose="02020603050405020304" pitchFamily="18" charset="0"/>
                          <a:cs typeface="Times New Roman" pitchFamily="18" charset="0"/>
                        </a:rPr>
                        <a:t> </a:t>
                      </a:r>
                      <a:endParaRPr lang="en-US" sz="2000" dirty="0">
                        <a:effectLst/>
                        <a:latin typeface="Times New Roman" pitchFamily="18" charset="0"/>
                        <a:ea typeface="Times New Roman" panose="02020603050405020304" pitchFamily="18" charset="0"/>
                        <a:cs typeface="Times New Roman" pitchFamily="18" charset="0"/>
                      </a:endParaRPr>
                    </a:p>
                  </a:txBody>
                  <a:tcPr marL="68580" marR="68580" marT="0" marB="0" anchor="ctr"/>
                </a:tc>
                <a:extLst>
                  <a:ext uri="{0D108BD9-81ED-4DB2-BD59-A6C34878D82A}">
                    <a16:rowId xmlns:a16="http://schemas.microsoft.com/office/drawing/2014/main" xmlns="" val="663382947"/>
                  </a:ext>
                </a:extLst>
              </a:tr>
              <a:tr h="370840">
                <a:tc>
                  <a:txBody>
                    <a:bodyPr/>
                    <a:lstStyle/>
                    <a:p>
                      <a:pPr algn="ctr">
                        <a:spcAft>
                          <a:spcPts val="0"/>
                        </a:spcAft>
                      </a:pPr>
                      <a:r>
                        <a:rPr lang="en-US" sz="2000">
                          <a:solidFill>
                            <a:srgbClr val="000000"/>
                          </a:solidFill>
                          <a:effectLst/>
                          <a:latin typeface="Times New Roman" pitchFamily="18" charset="0"/>
                          <a:ea typeface="Times New Roman" panose="02020603050405020304" pitchFamily="18" charset="0"/>
                          <a:cs typeface="Times New Roman" pitchFamily="18" charset="0"/>
                        </a:rPr>
                        <a:t>Rukunuddin Barbak Shah </a:t>
                      </a:r>
                      <a:endParaRPr lang="en-US" sz="2000">
                        <a:effectLst/>
                        <a:latin typeface="Times New Roman" pitchFamily="18" charset="0"/>
                        <a:ea typeface="Times New Roman" panose="02020603050405020304" pitchFamily="18" charset="0"/>
                        <a:cs typeface="Times New Roman" pitchFamily="18" charset="0"/>
                      </a:endParaRPr>
                    </a:p>
                  </a:txBody>
                  <a:tcPr marL="68580" marR="68580" marT="0" marB="0" anchor="ctr"/>
                </a:tc>
                <a:tc>
                  <a:txBody>
                    <a:bodyPr/>
                    <a:lstStyle/>
                    <a:p>
                      <a:pPr algn="ctr">
                        <a:spcAft>
                          <a:spcPts val="0"/>
                        </a:spcAft>
                      </a:pPr>
                      <a:r>
                        <a:rPr lang="en-US" sz="2000">
                          <a:solidFill>
                            <a:srgbClr val="000000"/>
                          </a:solidFill>
                          <a:effectLst/>
                          <a:latin typeface="Times New Roman" pitchFamily="18" charset="0"/>
                          <a:ea typeface="Times New Roman" panose="02020603050405020304" pitchFamily="18" charset="0"/>
                          <a:cs typeface="Times New Roman" pitchFamily="18" charset="0"/>
                        </a:rPr>
                        <a:t>1459–1474 </a:t>
                      </a:r>
                      <a:endParaRPr lang="en-US" sz="2000">
                        <a:effectLst/>
                        <a:latin typeface="Times New Roman" pitchFamily="18" charset="0"/>
                        <a:ea typeface="Times New Roman" panose="02020603050405020304" pitchFamily="18" charset="0"/>
                        <a:cs typeface="Times New Roman" pitchFamily="18" charset="0"/>
                      </a:endParaRPr>
                    </a:p>
                  </a:txBody>
                  <a:tcPr marL="68580" marR="68580" marT="0" marB="0" anchor="ctr"/>
                </a:tc>
                <a:tc>
                  <a:txBody>
                    <a:bodyPr/>
                    <a:lstStyle/>
                    <a:p>
                      <a:pPr algn="ctr">
                        <a:spcAft>
                          <a:spcPts val="0"/>
                        </a:spcAft>
                      </a:pPr>
                      <a:r>
                        <a:rPr lang="en-US" sz="2000" dirty="0">
                          <a:solidFill>
                            <a:srgbClr val="000000"/>
                          </a:solidFill>
                          <a:effectLst/>
                          <a:latin typeface="Times New Roman" pitchFamily="18" charset="0"/>
                          <a:ea typeface="Times New Roman" panose="02020603050405020304" pitchFamily="18" charset="0"/>
                          <a:cs typeface="Times New Roman" pitchFamily="18" charset="0"/>
                        </a:rPr>
                        <a:t> </a:t>
                      </a:r>
                      <a:endParaRPr lang="en-US" sz="2000" dirty="0">
                        <a:effectLst/>
                        <a:latin typeface="Times New Roman" pitchFamily="18" charset="0"/>
                        <a:ea typeface="Times New Roman" panose="02020603050405020304" pitchFamily="18" charset="0"/>
                        <a:cs typeface="Times New Roman" pitchFamily="18" charset="0"/>
                      </a:endParaRPr>
                    </a:p>
                  </a:txBody>
                  <a:tcPr marL="68580" marR="68580" marT="0" marB="0" anchor="ctr"/>
                </a:tc>
                <a:extLst>
                  <a:ext uri="{0D108BD9-81ED-4DB2-BD59-A6C34878D82A}">
                    <a16:rowId xmlns:a16="http://schemas.microsoft.com/office/drawing/2014/main" xmlns="" val="2147393165"/>
                  </a:ext>
                </a:extLst>
              </a:tr>
              <a:tr h="370840">
                <a:tc>
                  <a:txBody>
                    <a:bodyPr/>
                    <a:lstStyle/>
                    <a:p>
                      <a:pPr algn="ctr">
                        <a:spcAft>
                          <a:spcPts val="0"/>
                        </a:spcAft>
                      </a:pPr>
                      <a:r>
                        <a:rPr lang="en-US" sz="2000">
                          <a:solidFill>
                            <a:srgbClr val="000000"/>
                          </a:solidFill>
                          <a:effectLst/>
                          <a:latin typeface="Times New Roman" pitchFamily="18" charset="0"/>
                          <a:ea typeface="Times New Roman" panose="02020603050405020304" pitchFamily="18" charset="0"/>
                          <a:cs typeface="Times New Roman" pitchFamily="18" charset="0"/>
                        </a:rPr>
                        <a:t>Shamsuddin Yusuf Shah </a:t>
                      </a:r>
                      <a:endParaRPr lang="en-US" sz="2000">
                        <a:effectLst/>
                        <a:latin typeface="Times New Roman" pitchFamily="18" charset="0"/>
                        <a:ea typeface="Times New Roman" panose="02020603050405020304" pitchFamily="18" charset="0"/>
                        <a:cs typeface="Times New Roman" pitchFamily="18" charset="0"/>
                      </a:endParaRPr>
                    </a:p>
                  </a:txBody>
                  <a:tcPr marL="68580" marR="68580" marT="0" marB="0" anchor="ctr"/>
                </a:tc>
                <a:tc>
                  <a:txBody>
                    <a:bodyPr/>
                    <a:lstStyle/>
                    <a:p>
                      <a:pPr algn="ctr">
                        <a:spcAft>
                          <a:spcPts val="0"/>
                        </a:spcAft>
                      </a:pPr>
                      <a:r>
                        <a:rPr lang="en-US" sz="2000">
                          <a:solidFill>
                            <a:srgbClr val="000000"/>
                          </a:solidFill>
                          <a:effectLst/>
                          <a:latin typeface="Times New Roman" pitchFamily="18" charset="0"/>
                          <a:ea typeface="Times New Roman" panose="02020603050405020304" pitchFamily="18" charset="0"/>
                          <a:cs typeface="Times New Roman" pitchFamily="18" charset="0"/>
                        </a:rPr>
                        <a:t>1474–1481 </a:t>
                      </a:r>
                      <a:endParaRPr lang="en-US" sz="2000">
                        <a:effectLst/>
                        <a:latin typeface="Times New Roman" pitchFamily="18" charset="0"/>
                        <a:ea typeface="Times New Roman" panose="02020603050405020304" pitchFamily="18" charset="0"/>
                        <a:cs typeface="Times New Roman" pitchFamily="18" charset="0"/>
                      </a:endParaRPr>
                    </a:p>
                  </a:txBody>
                  <a:tcPr marL="68580" marR="68580" marT="0" marB="0" anchor="ctr"/>
                </a:tc>
                <a:tc>
                  <a:txBody>
                    <a:bodyPr/>
                    <a:lstStyle/>
                    <a:p>
                      <a:pPr algn="ctr">
                        <a:spcAft>
                          <a:spcPts val="0"/>
                        </a:spcAft>
                      </a:pPr>
                      <a:r>
                        <a:rPr lang="en-US" sz="2000" dirty="0">
                          <a:solidFill>
                            <a:srgbClr val="000000"/>
                          </a:solidFill>
                          <a:effectLst/>
                          <a:latin typeface="Times New Roman" pitchFamily="18" charset="0"/>
                          <a:ea typeface="Times New Roman" panose="02020603050405020304" pitchFamily="18" charset="0"/>
                          <a:cs typeface="Times New Roman" pitchFamily="18" charset="0"/>
                        </a:rPr>
                        <a:t> </a:t>
                      </a:r>
                      <a:endParaRPr lang="en-US" sz="2000" dirty="0">
                        <a:effectLst/>
                        <a:latin typeface="Times New Roman" pitchFamily="18" charset="0"/>
                        <a:ea typeface="Times New Roman" panose="02020603050405020304" pitchFamily="18" charset="0"/>
                        <a:cs typeface="Times New Roman" pitchFamily="18" charset="0"/>
                      </a:endParaRPr>
                    </a:p>
                  </a:txBody>
                  <a:tcPr marL="68580" marR="68580" marT="0" marB="0" anchor="ctr"/>
                </a:tc>
                <a:extLst>
                  <a:ext uri="{0D108BD9-81ED-4DB2-BD59-A6C34878D82A}">
                    <a16:rowId xmlns:a16="http://schemas.microsoft.com/office/drawing/2014/main" xmlns="" val="277934735"/>
                  </a:ext>
                </a:extLst>
              </a:tr>
              <a:tr h="370840">
                <a:tc>
                  <a:txBody>
                    <a:bodyPr/>
                    <a:lstStyle/>
                    <a:p>
                      <a:pPr algn="ctr">
                        <a:spcAft>
                          <a:spcPts val="0"/>
                        </a:spcAft>
                      </a:pPr>
                      <a:r>
                        <a:rPr lang="en-US" sz="2000">
                          <a:solidFill>
                            <a:srgbClr val="000000"/>
                          </a:solidFill>
                          <a:effectLst/>
                          <a:latin typeface="Times New Roman" pitchFamily="18" charset="0"/>
                          <a:ea typeface="Times New Roman" panose="02020603050405020304" pitchFamily="18" charset="0"/>
                          <a:cs typeface="Times New Roman" pitchFamily="18" charset="0"/>
                        </a:rPr>
                        <a:t>Sikandar Shah II </a:t>
                      </a:r>
                      <a:endParaRPr lang="en-US" sz="2000">
                        <a:effectLst/>
                        <a:latin typeface="Times New Roman" pitchFamily="18" charset="0"/>
                        <a:ea typeface="Times New Roman" panose="02020603050405020304" pitchFamily="18" charset="0"/>
                        <a:cs typeface="Times New Roman" pitchFamily="18" charset="0"/>
                      </a:endParaRPr>
                    </a:p>
                  </a:txBody>
                  <a:tcPr marL="68580" marR="68580" marT="0" marB="0" anchor="ctr"/>
                </a:tc>
                <a:tc>
                  <a:txBody>
                    <a:bodyPr/>
                    <a:lstStyle/>
                    <a:p>
                      <a:pPr algn="ctr">
                        <a:spcAft>
                          <a:spcPts val="0"/>
                        </a:spcAft>
                      </a:pPr>
                      <a:r>
                        <a:rPr lang="en-US" sz="2000" dirty="0">
                          <a:solidFill>
                            <a:srgbClr val="000000"/>
                          </a:solidFill>
                          <a:effectLst/>
                          <a:latin typeface="Times New Roman" pitchFamily="18" charset="0"/>
                          <a:ea typeface="Times New Roman" panose="02020603050405020304" pitchFamily="18" charset="0"/>
                          <a:cs typeface="Times New Roman" pitchFamily="18" charset="0"/>
                        </a:rPr>
                        <a:t>1481 </a:t>
                      </a:r>
                      <a:endParaRPr lang="en-US" sz="2000" dirty="0">
                        <a:effectLst/>
                        <a:latin typeface="Times New Roman" pitchFamily="18" charset="0"/>
                        <a:ea typeface="Times New Roman" panose="02020603050405020304" pitchFamily="18" charset="0"/>
                        <a:cs typeface="Times New Roman" pitchFamily="18" charset="0"/>
                      </a:endParaRPr>
                    </a:p>
                  </a:txBody>
                  <a:tcPr marL="68580" marR="68580" marT="0" marB="0" anchor="ctr"/>
                </a:tc>
                <a:tc>
                  <a:txBody>
                    <a:bodyPr/>
                    <a:lstStyle/>
                    <a:p>
                      <a:pPr algn="ctr">
                        <a:spcAft>
                          <a:spcPts val="0"/>
                        </a:spcAft>
                      </a:pPr>
                      <a:r>
                        <a:rPr lang="en-US" sz="2000" dirty="0">
                          <a:solidFill>
                            <a:srgbClr val="000000"/>
                          </a:solidFill>
                          <a:effectLst/>
                          <a:latin typeface="Times New Roman" pitchFamily="18" charset="0"/>
                          <a:ea typeface="Times New Roman" panose="02020603050405020304" pitchFamily="18" charset="0"/>
                          <a:cs typeface="Times New Roman" pitchFamily="18" charset="0"/>
                        </a:rPr>
                        <a:t> </a:t>
                      </a:r>
                      <a:endParaRPr lang="en-US" sz="2000" dirty="0">
                        <a:effectLst/>
                        <a:latin typeface="Times New Roman" pitchFamily="18" charset="0"/>
                        <a:ea typeface="Times New Roman" panose="02020603050405020304" pitchFamily="18" charset="0"/>
                        <a:cs typeface="Times New Roman" pitchFamily="18" charset="0"/>
                      </a:endParaRPr>
                    </a:p>
                  </a:txBody>
                  <a:tcPr marL="68580" marR="68580" marT="0" marB="0" anchor="ctr"/>
                </a:tc>
                <a:extLst>
                  <a:ext uri="{0D108BD9-81ED-4DB2-BD59-A6C34878D82A}">
                    <a16:rowId xmlns:a16="http://schemas.microsoft.com/office/drawing/2014/main" xmlns="" val="389821196"/>
                  </a:ext>
                </a:extLst>
              </a:tr>
              <a:tr h="370840">
                <a:tc>
                  <a:txBody>
                    <a:bodyPr/>
                    <a:lstStyle/>
                    <a:p>
                      <a:pPr algn="ctr">
                        <a:spcAft>
                          <a:spcPts val="0"/>
                        </a:spcAft>
                      </a:pPr>
                      <a:r>
                        <a:rPr lang="en-US" sz="2000">
                          <a:solidFill>
                            <a:srgbClr val="000000"/>
                          </a:solidFill>
                          <a:effectLst/>
                          <a:latin typeface="Times New Roman" pitchFamily="18" charset="0"/>
                          <a:ea typeface="Times New Roman" panose="02020603050405020304" pitchFamily="18" charset="0"/>
                          <a:cs typeface="Times New Roman" pitchFamily="18" charset="0"/>
                        </a:rPr>
                        <a:t>Jalaluddin Fateh Shah </a:t>
                      </a:r>
                      <a:endParaRPr lang="en-US" sz="2000">
                        <a:effectLst/>
                        <a:latin typeface="Times New Roman" pitchFamily="18" charset="0"/>
                        <a:ea typeface="Times New Roman" panose="02020603050405020304" pitchFamily="18" charset="0"/>
                        <a:cs typeface="Times New Roman" pitchFamily="18" charset="0"/>
                      </a:endParaRPr>
                    </a:p>
                  </a:txBody>
                  <a:tcPr marL="68580" marR="68580" marT="0" marB="0" anchor="ctr"/>
                </a:tc>
                <a:tc>
                  <a:txBody>
                    <a:bodyPr/>
                    <a:lstStyle/>
                    <a:p>
                      <a:pPr algn="ctr">
                        <a:spcAft>
                          <a:spcPts val="0"/>
                        </a:spcAft>
                      </a:pPr>
                      <a:r>
                        <a:rPr lang="en-US" sz="2000">
                          <a:solidFill>
                            <a:srgbClr val="000000"/>
                          </a:solidFill>
                          <a:effectLst/>
                          <a:latin typeface="Times New Roman" pitchFamily="18" charset="0"/>
                          <a:ea typeface="Times New Roman" panose="02020603050405020304" pitchFamily="18" charset="0"/>
                          <a:cs typeface="Times New Roman" pitchFamily="18" charset="0"/>
                        </a:rPr>
                        <a:t>1481–1487 </a:t>
                      </a:r>
                      <a:endParaRPr lang="en-US" sz="2000">
                        <a:effectLst/>
                        <a:latin typeface="Times New Roman" pitchFamily="18" charset="0"/>
                        <a:ea typeface="Times New Roman" panose="02020603050405020304" pitchFamily="18" charset="0"/>
                        <a:cs typeface="Times New Roman" pitchFamily="18" charset="0"/>
                      </a:endParaRPr>
                    </a:p>
                  </a:txBody>
                  <a:tcPr marL="68580" marR="68580" marT="0" marB="0" anchor="ctr"/>
                </a:tc>
                <a:tc>
                  <a:txBody>
                    <a:bodyPr/>
                    <a:lstStyle/>
                    <a:p>
                      <a:pPr algn="ctr">
                        <a:spcAft>
                          <a:spcPts val="0"/>
                        </a:spcAft>
                      </a:pPr>
                      <a:r>
                        <a:rPr lang="en-US" sz="2000" dirty="0">
                          <a:solidFill>
                            <a:srgbClr val="000000"/>
                          </a:solidFill>
                          <a:effectLst/>
                          <a:latin typeface="Times New Roman" pitchFamily="18" charset="0"/>
                          <a:ea typeface="Times New Roman" panose="02020603050405020304" pitchFamily="18" charset="0"/>
                          <a:cs typeface="Times New Roman" pitchFamily="18" charset="0"/>
                        </a:rPr>
                        <a:t> </a:t>
                      </a:r>
                      <a:endParaRPr lang="en-US" sz="2000" dirty="0">
                        <a:effectLst/>
                        <a:latin typeface="Times New Roman" pitchFamily="18" charset="0"/>
                        <a:ea typeface="Times New Roman" panose="02020603050405020304" pitchFamily="18" charset="0"/>
                        <a:cs typeface="Times New Roman" pitchFamily="18" charset="0"/>
                      </a:endParaRPr>
                    </a:p>
                  </a:txBody>
                  <a:tcPr marL="68580" marR="68580" marT="0" marB="0" anchor="ctr"/>
                </a:tc>
                <a:extLst>
                  <a:ext uri="{0D108BD9-81ED-4DB2-BD59-A6C34878D82A}">
                    <a16:rowId xmlns:a16="http://schemas.microsoft.com/office/drawing/2014/main" xmlns="" val="2537190599"/>
                  </a:ext>
                </a:extLst>
              </a:tr>
            </a:tbl>
          </a:graphicData>
        </a:graphic>
      </p:graphicFrame>
      <p:sp>
        <p:nvSpPr>
          <p:cNvPr id="8" name="Rectangle 7">
            <a:extLst>
              <a:ext uri="{FF2B5EF4-FFF2-40B4-BE49-F238E27FC236}">
                <a16:creationId xmlns:a16="http://schemas.microsoft.com/office/drawing/2014/main" xmlns="" id="{59EC8283-7281-DA44-BB70-135BAE58DD10}"/>
              </a:ext>
            </a:extLst>
          </p:cNvPr>
          <p:cNvSpPr/>
          <p:nvPr/>
        </p:nvSpPr>
        <p:spPr>
          <a:xfrm>
            <a:off x="734292" y="1850887"/>
            <a:ext cx="4649414" cy="400110"/>
          </a:xfrm>
          <a:prstGeom prst="rect">
            <a:avLst/>
          </a:prstGeom>
        </p:spPr>
        <p:txBody>
          <a:bodyPr wrap="none">
            <a:spAutoFit/>
          </a:bodyPr>
          <a:lstStyle/>
          <a:p>
            <a:r>
              <a:rPr lang="en-US" sz="2000" b="1" i="1" dirty="0">
                <a:solidFill>
                  <a:srgbClr val="002060"/>
                </a:solidFill>
                <a:latin typeface="Times New Roman" pitchFamily="18" charset="0"/>
                <a:ea typeface="Calibri" panose="020F0502020204030204" pitchFamily="34" charset="0"/>
                <a:cs typeface="Times New Roman" pitchFamily="18" charset="0"/>
              </a:rPr>
              <a:t>Restored Ilyas Shahi dynasty (1435–1487) </a:t>
            </a:r>
            <a:endParaRPr lang="en-US" sz="2000" i="1" dirty="0">
              <a:solidFill>
                <a:srgbClr val="002060"/>
              </a:solidFill>
              <a:latin typeface="Times New Roman" pitchFamily="18" charset="0"/>
              <a:cs typeface="Times New Roman" pitchFamily="18" charset="0"/>
            </a:endParaRPr>
          </a:p>
        </p:txBody>
      </p:sp>
    </p:spTree>
    <p:extLst>
      <p:ext uri="{BB962C8B-B14F-4D97-AF65-F5344CB8AC3E}">
        <p14:creationId xmlns:p14="http://schemas.microsoft.com/office/powerpoint/2010/main" val="827346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4190F981-5C19-BC49-BEFA-B9EBD5442B03}"/>
              </a:ext>
            </a:extLst>
          </p:cNvPr>
          <p:cNvSpPr>
            <a:spLocks noGrp="1"/>
          </p:cNvSpPr>
          <p:nvPr>
            <p:ph type="title"/>
          </p:nvPr>
        </p:nvSpPr>
        <p:spPr>
          <a:xfrm>
            <a:off x="581891" y="1117600"/>
            <a:ext cx="8714509" cy="619760"/>
          </a:xfrm>
        </p:spPr>
        <p:txBody>
          <a:bodyPr>
            <a:normAutofit/>
          </a:bodyPr>
          <a:lstStyle/>
          <a:p>
            <a:pPr algn="ctr"/>
            <a:r>
              <a:rPr lang="en-US" sz="3200" b="1" dirty="0" smtClean="0">
                <a:solidFill>
                  <a:srgbClr val="C00000"/>
                </a:solidFill>
                <a:latin typeface="Times New Roman" pitchFamily="18" charset="0"/>
                <a:cs typeface="Times New Roman" pitchFamily="18" charset="0"/>
              </a:rPr>
              <a:t>BENGAL SULTANATE - LIST OF DYNASTIES </a:t>
            </a:r>
            <a:endParaRPr lang="en-US" sz="3200" b="1" dirty="0">
              <a:solidFill>
                <a:srgbClr val="C00000"/>
              </a:solidFill>
              <a:latin typeface="Times New Roman" pitchFamily="18" charset="0"/>
              <a:cs typeface="Times New Roman" pitchFamily="18" charset="0"/>
            </a:endParaRPr>
          </a:p>
        </p:txBody>
      </p:sp>
      <p:graphicFrame>
        <p:nvGraphicFramePr>
          <p:cNvPr id="7" name="Content Placeholder 6">
            <a:extLst>
              <a:ext uri="{FF2B5EF4-FFF2-40B4-BE49-F238E27FC236}">
                <a16:creationId xmlns:a16="http://schemas.microsoft.com/office/drawing/2014/main" xmlns="" id="{F26F2AFF-F90E-F345-9385-65D63AEA2DED}"/>
              </a:ext>
            </a:extLst>
          </p:cNvPr>
          <p:cNvGraphicFramePr>
            <a:graphicFrameLocks noGrp="1"/>
          </p:cNvGraphicFramePr>
          <p:nvPr>
            <p:ph idx="1"/>
            <p:extLst>
              <p:ext uri="{D42A27DB-BD31-4B8C-83A1-F6EECF244321}">
                <p14:modId xmlns:p14="http://schemas.microsoft.com/office/powerpoint/2010/main" val="3373749111"/>
              </p:ext>
            </p:extLst>
          </p:nvPr>
        </p:nvGraphicFramePr>
        <p:xfrm>
          <a:off x="581892" y="2250997"/>
          <a:ext cx="8714508" cy="2092960"/>
        </p:xfrm>
        <a:graphic>
          <a:graphicData uri="http://schemas.openxmlformats.org/drawingml/2006/table">
            <a:tbl>
              <a:tblPr firstRow="1" bandRow="1">
                <a:tableStyleId>{5C22544A-7EE6-4342-B048-85BDC9FD1C3A}</a:tableStyleId>
              </a:tblPr>
              <a:tblGrid>
                <a:gridCol w="2904836">
                  <a:extLst>
                    <a:ext uri="{9D8B030D-6E8A-4147-A177-3AD203B41FA5}">
                      <a16:colId xmlns:a16="http://schemas.microsoft.com/office/drawing/2014/main" xmlns="" val="747738287"/>
                    </a:ext>
                  </a:extLst>
                </a:gridCol>
                <a:gridCol w="2904836">
                  <a:extLst>
                    <a:ext uri="{9D8B030D-6E8A-4147-A177-3AD203B41FA5}">
                      <a16:colId xmlns:a16="http://schemas.microsoft.com/office/drawing/2014/main" xmlns="" val="1857659713"/>
                    </a:ext>
                  </a:extLst>
                </a:gridCol>
                <a:gridCol w="2904836">
                  <a:extLst>
                    <a:ext uri="{9D8B030D-6E8A-4147-A177-3AD203B41FA5}">
                      <a16:colId xmlns:a16="http://schemas.microsoft.com/office/drawing/2014/main" xmlns="" val="863265838"/>
                    </a:ext>
                  </a:extLst>
                </a:gridCol>
              </a:tblGrid>
              <a:tr h="370840">
                <a:tc>
                  <a:txBody>
                    <a:bodyPr/>
                    <a:lstStyle/>
                    <a:p>
                      <a:pPr algn="ctr">
                        <a:spcAft>
                          <a:spcPts val="0"/>
                        </a:spcAft>
                      </a:pPr>
                      <a:r>
                        <a:rPr lang="en-US" sz="2000" b="1" dirty="0">
                          <a:solidFill>
                            <a:srgbClr val="000000"/>
                          </a:solidFill>
                          <a:effectLst/>
                          <a:latin typeface="Times New Roman" pitchFamily="18" charset="0"/>
                          <a:ea typeface="Times New Roman" panose="02020603050405020304" pitchFamily="18" charset="0"/>
                          <a:cs typeface="Times New Roman" pitchFamily="18" charset="0"/>
                        </a:rPr>
                        <a:t>Name </a:t>
                      </a:r>
                      <a:endParaRPr lang="en-US" sz="2000" dirty="0">
                        <a:effectLst/>
                        <a:latin typeface="Times New Roman" pitchFamily="18" charset="0"/>
                        <a:ea typeface="Times New Roman" panose="02020603050405020304" pitchFamily="18" charset="0"/>
                        <a:cs typeface="Times New Roman" pitchFamily="18" charset="0"/>
                      </a:endParaRPr>
                    </a:p>
                  </a:txBody>
                  <a:tcPr marL="68580" marR="68580" marT="0" marB="0"/>
                </a:tc>
                <a:tc>
                  <a:txBody>
                    <a:bodyPr/>
                    <a:lstStyle/>
                    <a:p>
                      <a:pPr algn="ctr">
                        <a:spcAft>
                          <a:spcPts val="0"/>
                        </a:spcAft>
                      </a:pPr>
                      <a:r>
                        <a:rPr lang="en-US" sz="2000" dirty="0" smtClean="0">
                          <a:solidFill>
                            <a:srgbClr val="000000"/>
                          </a:solidFill>
                          <a:effectLst/>
                          <a:latin typeface="Times New Roman" pitchFamily="18" charset="0"/>
                          <a:ea typeface="Times New Roman" panose="02020603050405020304" pitchFamily="18" charset="0"/>
                          <a:cs typeface="Times New Roman" pitchFamily="18" charset="0"/>
                        </a:rPr>
                        <a:t>Ruling Duration</a:t>
                      </a:r>
                      <a:endParaRPr lang="en-US" sz="2000" dirty="0">
                        <a:effectLst/>
                        <a:latin typeface="Times New Roman" pitchFamily="18" charset="0"/>
                        <a:ea typeface="Times New Roman" panose="02020603050405020304" pitchFamily="18" charset="0"/>
                        <a:cs typeface="Times New Roman" pitchFamily="18" charset="0"/>
                      </a:endParaRPr>
                    </a:p>
                  </a:txBody>
                  <a:tcPr marL="68580" marR="68580" marT="0" marB="0"/>
                </a:tc>
                <a:tc>
                  <a:txBody>
                    <a:bodyPr/>
                    <a:lstStyle/>
                    <a:p>
                      <a:pPr algn="ctr">
                        <a:spcAft>
                          <a:spcPts val="0"/>
                        </a:spcAft>
                      </a:pPr>
                      <a:r>
                        <a:rPr lang="en-US" sz="2000" b="1" dirty="0">
                          <a:solidFill>
                            <a:srgbClr val="000000"/>
                          </a:solidFill>
                          <a:effectLst/>
                          <a:latin typeface="Times New Roman" pitchFamily="18" charset="0"/>
                          <a:ea typeface="Times New Roman" panose="02020603050405020304" pitchFamily="18" charset="0"/>
                          <a:cs typeface="Times New Roman" pitchFamily="18" charset="0"/>
                        </a:rPr>
                        <a:t>Notes </a:t>
                      </a:r>
                      <a:endParaRPr lang="en-US" sz="2000" dirty="0">
                        <a:effectLst/>
                        <a:latin typeface="Times New Roman" pitchFamily="18" charset="0"/>
                        <a:ea typeface="Times New Roman" panose="02020603050405020304" pitchFamily="18" charset="0"/>
                        <a:cs typeface="Times New Roman" pitchFamily="18" charset="0"/>
                      </a:endParaRPr>
                    </a:p>
                  </a:txBody>
                  <a:tcPr marL="68580" marR="68580" marT="0" marB="0"/>
                </a:tc>
                <a:extLst>
                  <a:ext uri="{0D108BD9-81ED-4DB2-BD59-A6C34878D82A}">
                    <a16:rowId xmlns:a16="http://schemas.microsoft.com/office/drawing/2014/main" xmlns="" val="1375116361"/>
                  </a:ext>
                </a:extLst>
              </a:tr>
              <a:tr h="370840">
                <a:tc>
                  <a:txBody>
                    <a:bodyPr/>
                    <a:lstStyle/>
                    <a:p>
                      <a:pPr algn="ctr">
                        <a:spcAft>
                          <a:spcPts val="0"/>
                        </a:spcAft>
                      </a:pPr>
                      <a:r>
                        <a:rPr lang="en-US" sz="2000">
                          <a:solidFill>
                            <a:srgbClr val="000000"/>
                          </a:solidFill>
                          <a:effectLst/>
                          <a:latin typeface="Times New Roman" pitchFamily="18" charset="0"/>
                          <a:ea typeface="Times New Roman" panose="02020603050405020304" pitchFamily="18" charset="0"/>
                          <a:cs typeface="Times New Roman" pitchFamily="18" charset="0"/>
                        </a:rPr>
                        <a:t>Shahzada Barbak </a:t>
                      </a:r>
                      <a:endParaRPr lang="en-US" sz="2000">
                        <a:effectLst/>
                        <a:latin typeface="Times New Roman" pitchFamily="18" charset="0"/>
                        <a:ea typeface="Times New Roman" panose="02020603050405020304" pitchFamily="18" charset="0"/>
                        <a:cs typeface="Times New Roman" pitchFamily="18" charset="0"/>
                      </a:endParaRPr>
                    </a:p>
                  </a:txBody>
                  <a:tcPr marL="68580" marR="68580" marT="0" marB="0"/>
                </a:tc>
                <a:tc>
                  <a:txBody>
                    <a:bodyPr/>
                    <a:lstStyle/>
                    <a:p>
                      <a:pPr algn="ctr">
                        <a:spcAft>
                          <a:spcPts val="0"/>
                        </a:spcAft>
                      </a:pPr>
                      <a:r>
                        <a:rPr lang="en-US" sz="2000">
                          <a:solidFill>
                            <a:srgbClr val="000000"/>
                          </a:solidFill>
                          <a:effectLst/>
                          <a:latin typeface="Times New Roman" pitchFamily="18" charset="0"/>
                          <a:ea typeface="Times New Roman" panose="02020603050405020304" pitchFamily="18" charset="0"/>
                          <a:cs typeface="Times New Roman" pitchFamily="18" charset="0"/>
                        </a:rPr>
                        <a:t>1487 </a:t>
                      </a:r>
                      <a:endParaRPr lang="en-US" sz="2000">
                        <a:effectLst/>
                        <a:latin typeface="Times New Roman" pitchFamily="18" charset="0"/>
                        <a:ea typeface="Times New Roman" panose="02020603050405020304" pitchFamily="18" charset="0"/>
                        <a:cs typeface="Times New Roman" pitchFamily="18" charset="0"/>
                      </a:endParaRPr>
                    </a:p>
                  </a:txBody>
                  <a:tcPr marL="68580" marR="68580" marT="0" marB="0"/>
                </a:tc>
                <a:tc>
                  <a:txBody>
                    <a:bodyPr/>
                    <a:lstStyle/>
                    <a:p>
                      <a:pPr algn="ctr">
                        <a:spcAft>
                          <a:spcPts val="0"/>
                        </a:spcAft>
                      </a:pPr>
                      <a:r>
                        <a:rPr lang="en-US" sz="2000" dirty="0">
                          <a:solidFill>
                            <a:srgbClr val="000000"/>
                          </a:solidFill>
                          <a:effectLst/>
                          <a:latin typeface="Times New Roman" pitchFamily="18" charset="0"/>
                          <a:ea typeface="Times New Roman" panose="02020603050405020304" pitchFamily="18" charset="0"/>
                          <a:cs typeface="Times New Roman" pitchFamily="18" charset="0"/>
                        </a:rPr>
                        <a:t> </a:t>
                      </a:r>
                      <a:endParaRPr lang="en-US" sz="2000" dirty="0">
                        <a:effectLst/>
                        <a:latin typeface="Times New Roman" pitchFamily="18" charset="0"/>
                        <a:ea typeface="Times New Roman" panose="02020603050405020304" pitchFamily="18" charset="0"/>
                        <a:cs typeface="Times New Roman" pitchFamily="18" charset="0"/>
                      </a:endParaRPr>
                    </a:p>
                  </a:txBody>
                  <a:tcPr marL="68580" marR="68580" marT="0" marB="0"/>
                </a:tc>
                <a:extLst>
                  <a:ext uri="{0D108BD9-81ED-4DB2-BD59-A6C34878D82A}">
                    <a16:rowId xmlns:a16="http://schemas.microsoft.com/office/drawing/2014/main" xmlns="" val="2496417027"/>
                  </a:ext>
                </a:extLst>
              </a:tr>
              <a:tr h="370840">
                <a:tc>
                  <a:txBody>
                    <a:bodyPr/>
                    <a:lstStyle/>
                    <a:p>
                      <a:pPr algn="ctr">
                        <a:spcAft>
                          <a:spcPts val="0"/>
                        </a:spcAft>
                      </a:pPr>
                      <a:r>
                        <a:rPr lang="en-US" sz="2000" dirty="0" err="1">
                          <a:solidFill>
                            <a:srgbClr val="000000"/>
                          </a:solidFill>
                          <a:effectLst/>
                          <a:latin typeface="Times New Roman" pitchFamily="18" charset="0"/>
                          <a:ea typeface="Times New Roman" panose="02020603050405020304" pitchFamily="18" charset="0"/>
                          <a:cs typeface="Times New Roman" pitchFamily="18" charset="0"/>
                        </a:rPr>
                        <a:t>Saifuddin</a:t>
                      </a:r>
                      <a:r>
                        <a:rPr lang="en-US" sz="2000" dirty="0">
                          <a:solidFill>
                            <a:srgbClr val="000000"/>
                          </a:solidFill>
                          <a:effectLst/>
                          <a:latin typeface="Times New Roman" pitchFamily="18" charset="0"/>
                          <a:ea typeface="Times New Roman" panose="02020603050405020304" pitchFamily="18" charset="0"/>
                          <a:cs typeface="Times New Roman" pitchFamily="18" charset="0"/>
                        </a:rPr>
                        <a:t> </a:t>
                      </a:r>
                      <a:r>
                        <a:rPr lang="en-US" sz="2000" dirty="0" err="1">
                          <a:solidFill>
                            <a:srgbClr val="000000"/>
                          </a:solidFill>
                          <a:effectLst/>
                          <a:latin typeface="Times New Roman" pitchFamily="18" charset="0"/>
                          <a:ea typeface="Times New Roman" panose="02020603050405020304" pitchFamily="18" charset="0"/>
                          <a:cs typeface="Times New Roman" pitchFamily="18" charset="0"/>
                        </a:rPr>
                        <a:t>Firuz</a:t>
                      </a:r>
                      <a:r>
                        <a:rPr lang="en-US" sz="2000" dirty="0">
                          <a:solidFill>
                            <a:srgbClr val="000000"/>
                          </a:solidFill>
                          <a:effectLst/>
                          <a:latin typeface="Times New Roman" pitchFamily="18" charset="0"/>
                          <a:ea typeface="Times New Roman" panose="02020603050405020304" pitchFamily="18" charset="0"/>
                          <a:cs typeface="Times New Roman" pitchFamily="18" charset="0"/>
                        </a:rPr>
                        <a:t> Shah </a:t>
                      </a:r>
                      <a:endParaRPr lang="en-US" sz="2000" dirty="0">
                        <a:effectLst/>
                        <a:latin typeface="Times New Roman" pitchFamily="18" charset="0"/>
                        <a:ea typeface="Times New Roman" panose="02020603050405020304" pitchFamily="18" charset="0"/>
                        <a:cs typeface="Times New Roman" pitchFamily="18" charset="0"/>
                      </a:endParaRPr>
                    </a:p>
                  </a:txBody>
                  <a:tcPr marL="68580" marR="68580" marT="0" marB="0"/>
                </a:tc>
                <a:tc>
                  <a:txBody>
                    <a:bodyPr/>
                    <a:lstStyle/>
                    <a:p>
                      <a:pPr algn="ctr">
                        <a:spcAft>
                          <a:spcPts val="0"/>
                        </a:spcAft>
                      </a:pPr>
                      <a:r>
                        <a:rPr lang="en-US" sz="2000">
                          <a:solidFill>
                            <a:srgbClr val="000000"/>
                          </a:solidFill>
                          <a:effectLst/>
                          <a:latin typeface="Times New Roman" pitchFamily="18" charset="0"/>
                          <a:ea typeface="Times New Roman" panose="02020603050405020304" pitchFamily="18" charset="0"/>
                          <a:cs typeface="Times New Roman" pitchFamily="18" charset="0"/>
                        </a:rPr>
                        <a:t>1487–1489 </a:t>
                      </a:r>
                      <a:endParaRPr lang="en-US" sz="2000">
                        <a:effectLst/>
                        <a:latin typeface="Times New Roman" pitchFamily="18" charset="0"/>
                        <a:ea typeface="Times New Roman" panose="02020603050405020304" pitchFamily="18" charset="0"/>
                        <a:cs typeface="Times New Roman" pitchFamily="18" charset="0"/>
                      </a:endParaRPr>
                    </a:p>
                  </a:txBody>
                  <a:tcPr marL="68580" marR="68580" marT="0" marB="0"/>
                </a:tc>
                <a:tc>
                  <a:txBody>
                    <a:bodyPr/>
                    <a:lstStyle/>
                    <a:p>
                      <a:pPr algn="ctr">
                        <a:spcAft>
                          <a:spcPts val="0"/>
                        </a:spcAft>
                      </a:pPr>
                      <a:r>
                        <a:rPr lang="en-US" sz="2000" dirty="0">
                          <a:solidFill>
                            <a:srgbClr val="000000"/>
                          </a:solidFill>
                          <a:effectLst/>
                          <a:latin typeface="Times New Roman" pitchFamily="18" charset="0"/>
                          <a:ea typeface="Times New Roman" panose="02020603050405020304" pitchFamily="18" charset="0"/>
                          <a:cs typeface="Times New Roman" pitchFamily="18" charset="0"/>
                        </a:rPr>
                        <a:t> </a:t>
                      </a:r>
                      <a:endParaRPr lang="en-US" sz="2000" dirty="0">
                        <a:effectLst/>
                        <a:latin typeface="Times New Roman" pitchFamily="18" charset="0"/>
                        <a:ea typeface="Times New Roman" panose="02020603050405020304" pitchFamily="18" charset="0"/>
                        <a:cs typeface="Times New Roman" pitchFamily="18" charset="0"/>
                      </a:endParaRPr>
                    </a:p>
                  </a:txBody>
                  <a:tcPr marL="68580" marR="68580" marT="0" marB="0"/>
                </a:tc>
                <a:extLst>
                  <a:ext uri="{0D108BD9-81ED-4DB2-BD59-A6C34878D82A}">
                    <a16:rowId xmlns:a16="http://schemas.microsoft.com/office/drawing/2014/main" xmlns="" val="2929870278"/>
                  </a:ext>
                </a:extLst>
              </a:tr>
              <a:tr h="370840">
                <a:tc>
                  <a:txBody>
                    <a:bodyPr/>
                    <a:lstStyle/>
                    <a:p>
                      <a:pPr algn="ctr">
                        <a:spcAft>
                          <a:spcPts val="0"/>
                        </a:spcAft>
                      </a:pPr>
                      <a:r>
                        <a:rPr lang="en-US" sz="2000">
                          <a:solidFill>
                            <a:srgbClr val="000000"/>
                          </a:solidFill>
                          <a:effectLst/>
                          <a:latin typeface="Times New Roman" pitchFamily="18" charset="0"/>
                          <a:ea typeface="Times New Roman" panose="02020603050405020304" pitchFamily="18" charset="0"/>
                          <a:cs typeface="Times New Roman" pitchFamily="18" charset="0"/>
                        </a:rPr>
                        <a:t>Mahmud Shah II </a:t>
                      </a:r>
                      <a:endParaRPr lang="en-US" sz="2000">
                        <a:effectLst/>
                        <a:latin typeface="Times New Roman" pitchFamily="18" charset="0"/>
                        <a:ea typeface="Times New Roman" panose="02020603050405020304" pitchFamily="18" charset="0"/>
                        <a:cs typeface="Times New Roman" pitchFamily="18" charset="0"/>
                      </a:endParaRPr>
                    </a:p>
                  </a:txBody>
                  <a:tcPr marL="68580" marR="68580" marT="0" marB="0"/>
                </a:tc>
                <a:tc>
                  <a:txBody>
                    <a:bodyPr/>
                    <a:lstStyle/>
                    <a:p>
                      <a:pPr algn="ctr">
                        <a:spcAft>
                          <a:spcPts val="0"/>
                        </a:spcAft>
                      </a:pPr>
                      <a:r>
                        <a:rPr lang="en-US" sz="2000">
                          <a:solidFill>
                            <a:srgbClr val="000000"/>
                          </a:solidFill>
                          <a:effectLst/>
                          <a:latin typeface="Times New Roman" pitchFamily="18" charset="0"/>
                          <a:ea typeface="Times New Roman" panose="02020603050405020304" pitchFamily="18" charset="0"/>
                          <a:cs typeface="Times New Roman" pitchFamily="18" charset="0"/>
                        </a:rPr>
                        <a:t>1489–1490 </a:t>
                      </a:r>
                      <a:endParaRPr lang="en-US" sz="2000">
                        <a:effectLst/>
                        <a:latin typeface="Times New Roman" pitchFamily="18" charset="0"/>
                        <a:ea typeface="Times New Roman" panose="02020603050405020304" pitchFamily="18" charset="0"/>
                        <a:cs typeface="Times New Roman" pitchFamily="18" charset="0"/>
                      </a:endParaRPr>
                    </a:p>
                  </a:txBody>
                  <a:tcPr marL="68580" marR="68580" marT="0" marB="0"/>
                </a:tc>
                <a:tc>
                  <a:txBody>
                    <a:bodyPr/>
                    <a:lstStyle/>
                    <a:p>
                      <a:pPr algn="ctr">
                        <a:spcAft>
                          <a:spcPts val="0"/>
                        </a:spcAft>
                      </a:pPr>
                      <a:r>
                        <a:rPr lang="en-US" sz="2000" dirty="0">
                          <a:solidFill>
                            <a:srgbClr val="000000"/>
                          </a:solidFill>
                          <a:effectLst/>
                          <a:latin typeface="Times New Roman" pitchFamily="18" charset="0"/>
                          <a:ea typeface="Times New Roman" panose="02020603050405020304" pitchFamily="18" charset="0"/>
                          <a:cs typeface="Times New Roman" pitchFamily="18" charset="0"/>
                        </a:rPr>
                        <a:t> </a:t>
                      </a:r>
                      <a:endParaRPr lang="en-US" sz="2000" dirty="0">
                        <a:effectLst/>
                        <a:latin typeface="Times New Roman" pitchFamily="18" charset="0"/>
                        <a:ea typeface="Times New Roman" panose="02020603050405020304" pitchFamily="18" charset="0"/>
                        <a:cs typeface="Times New Roman" pitchFamily="18" charset="0"/>
                      </a:endParaRPr>
                    </a:p>
                  </a:txBody>
                  <a:tcPr marL="68580" marR="68580" marT="0" marB="0"/>
                </a:tc>
                <a:extLst>
                  <a:ext uri="{0D108BD9-81ED-4DB2-BD59-A6C34878D82A}">
                    <a16:rowId xmlns:a16="http://schemas.microsoft.com/office/drawing/2014/main" xmlns="" val="2223843229"/>
                  </a:ext>
                </a:extLst>
              </a:tr>
              <a:tr h="370840">
                <a:tc>
                  <a:txBody>
                    <a:bodyPr/>
                    <a:lstStyle/>
                    <a:p>
                      <a:pPr algn="ctr">
                        <a:spcAft>
                          <a:spcPts val="0"/>
                        </a:spcAft>
                      </a:pPr>
                      <a:r>
                        <a:rPr lang="en-US" sz="2000">
                          <a:solidFill>
                            <a:srgbClr val="000000"/>
                          </a:solidFill>
                          <a:effectLst/>
                          <a:latin typeface="Times New Roman" pitchFamily="18" charset="0"/>
                          <a:ea typeface="Times New Roman" panose="02020603050405020304" pitchFamily="18" charset="0"/>
                          <a:cs typeface="Times New Roman" pitchFamily="18" charset="0"/>
                        </a:rPr>
                        <a:t>Shamsuddin Muzaffar Shah </a:t>
                      </a:r>
                      <a:endParaRPr lang="en-US" sz="2000">
                        <a:effectLst/>
                        <a:latin typeface="Times New Roman" pitchFamily="18" charset="0"/>
                        <a:ea typeface="Times New Roman" panose="02020603050405020304" pitchFamily="18" charset="0"/>
                        <a:cs typeface="Times New Roman" pitchFamily="18" charset="0"/>
                      </a:endParaRPr>
                    </a:p>
                  </a:txBody>
                  <a:tcPr marL="68580" marR="68580" marT="0" marB="0"/>
                </a:tc>
                <a:tc>
                  <a:txBody>
                    <a:bodyPr/>
                    <a:lstStyle/>
                    <a:p>
                      <a:pPr algn="ctr">
                        <a:spcAft>
                          <a:spcPts val="0"/>
                        </a:spcAft>
                      </a:pPr>
                      <a:r>
                        <a:rPr lang="en-US" sz="2000" dirty="0">
                          <a:solidFill>
                            <a:srgbClr val="000000"/>
                          </a:solidFill>
                          <a:effectLst/>
                          <a:latin typeface="Times New Roman" pitchFamily="18" charset="0"/>
                          <a:ea typeface="Times New Roman" panose="02020603050405020304" pitchFamily="18" charset="0"/>
                          <a:cs typeface="Times New Roman" pitchFamily="18" charset="0"/>
                        </a:rPr>
                        <a:t>1490–1494 </a:t>
                      </a:r>
                      <a:endParaRPr lang="en-US" sz="2000" dirty="0">
                        <a:effectLst/>
                        <a:latin typeface="Times New Roman" pitchFamily="18" charset="0"/>
                        <a:ea typeface="Times New Roman" panose="02020603050405020304" pitchFamily="18" charset="0"/>
                        <a:cs typeface="Times New Roman" pitchFamily="18" charset="0"/>
                      </a:endParaRPr>
                    </a:p>
                  </a:txBody>
                  <a:tcPr marL="68580" marR="68580" marT="0" marB="0"/>
                </a:tc>
                <a:tc>
                  <a:txBody>
                    <a:bodyPr/>
                    <a:lstStyle/>
                    <a:p>
                      <a:pPr algn="ctr">
                        <a:spcAft>
                          <a:spcPts val="0"/>
                        </a:spcAft>
                      </a:pPr>
                      <a:r>
                        <a:rPr lang="en-US" sz="2000" dirty="0">
                          <a:solidFill>
                            <a:srgbClr val="000000"/>
                          </a:solidFill>
                          <a:effectLst/>
                          <a:latin typeface="Times New Roman" pitchFamily="18" charset="0"/>
                          <a:ea typeface="Times New Roman" panose="02020603050405020304" pitchFamily="18" charset="0"/>
                          <a:cs typeface="Times New Roman" pitchFamily="18" charset="0"/>
                        </a:rPr>
                        <a:t> </a:t>
                      </a:r>
                      <a:endParaRPr lang="en-US" sz="2000" dirty="0">
                        <a:effectLst/>
                        <a:latin typeface="Times New Roman" pitchFamily="18" charset="0"/>
                        <a:ea typeface="Times New Roman" panose="02020603050405020304" pitchFamily="18" charset="0"/>
                        <a:cs typeface="Times New Roman" pitchFamily="18" charset="0"/>
                      </a:endParaRPr>
                    </a:p>
                  </a:txBody>
                  <a:tcPr marL="68580" marR="68580" marT="0" marB="0"/>
                </a:tc>
                <a:extLst>
                  <a:ext uri="{0D108BD9-81ED-4DB2-BD59-A6C34878D82A}">
                    <a16:rowId xmlns:a16="http://schemas.microsoft.com/office/drawing/2014/main" xmlns="" val="1302572370"/>
                  </a:ext>
                </a:extLst>
              </a:tr>
            </a:tbl>
          </a:graphicData>
        </a:graphic>
      </p:graphicFrame>
      <p:sp>
        <p:nvSpPr>
          <p:cNvPr id="8" name="Rectangle 7">
            <a:extLst>
              <a:ext uri="{FF2B5EF4-FFF2-40B4-BE49-F238E27FC236}">
                <a16:creationId xmlns:a16="http://schemas.microsoft.com/office/drawing/2014/main" xmlns="" id="{FFE3A3E8-09F5-5947-851D-900E5C0C72C9}"/>
              </a:ext>
            </a:extLst>
          </p:cNvPr>
          <p:cNvSpPr/>
          <p:nvPr/>
        </p:nvSpPr>
        <p:spPr>
          <a:xfrm>
            <a:off x="581891" y="1794123"/>
            <a:ext cx="3491015" cy="400110"/>
          </a:xfrm>
          <a:prstGeom prst="rect">
            <a:avLst/>
          </a:prstGeom>
        </p:spPr>
        <p:txBody>
          <a:bodyPr wrap="square">
            <a:spAutoFit/>
          </a:bodyPr>
          <a:lstStyle/>
          <a:p>
            <a:pPr algn="just">
              <a:spcAft>
                <a:spcPts val="0"/>
              </a:spcAft>
            </a:pPr>
            <a:r>
              <a:rPr lang="en-US" sz="2000" b="1" i="1" dirty="0" err="1">
                <a:solidFill>
                  <a:srgbClr val="000000"/>
                </a:solidFill>
                <a:latin typeface="Times New Roman" pitchFamily="18" charset="0"/>
                <a:ea typeface="Times New Roman" pitchFamily="18" charset="0"/>
                <a:cs typeface="Times New Roman" pitchFamily="18" charset="0"/>
              </a:rPr>
              <a:t>Habshi</a:t>
            </a:r>
            <a:r>
              <a:rPr lang="en-US" sz="2000" b="1" i="1" dirty="0">
                <a:solidFill>
                  <a:srgbClr val="000000"/>
                </a:solidFill>
                <a:latin typeface="Times New Roman" pitchFamily="18" charset="0"/>
                <a:ea typeface="Times New Roman" pitchFamily="18" charset="0"/>
                <a:cs typeface="Times New Roman" pitchFamily="18" charset="0"/>
              </a:rPr>
              <a:t> rule (1487–1494) </a:t>
            </a:r>
            <a:endParaRPr lang="en-US" sz="2000" i="1" dirty="0">
              <a:effectLst/>
              <a:latin typeface="Times New Roman" pitchFamily="18" charset="0"/>
              <a:ea typeface="Times New Roman" pitchFamily="18" charset="0"/>
              <a:cs typeface="Times New Roman" pitchFamily="18" charset="0"/>
            </a:endParaRPr>
          </a:p>
        </p:txBody>
      </p:sp>
    </p:spTree>
    <p:extLst>
      <p:ext uri="{BB962C8B-B14F-4D97-AF65-F5344CB8AC3E}">
        <p14:creationId xmlns:p14="http://schemas.microsoft.com/office/powerpoint/2010/main" val="1599549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8A0B6A2C-224B-A94B-8177-07140C9DCF79}"/>
              </a:ext>
            </a:extLst>
          </p:cNvPr>
          <p:cNvSpPr>
            <a:spLocks noGrp="1"/>
          </p:cNvSpPr>
          <p:nvPr>
            <p:ph type="title"/>
          </p:nvPr>
        </p:nvSpPr>
        <p:spPr>
          <a:xfrm>
            <a:off x="692727" y="858587"/>
            <a:ext cx="8548255" cy="980507"/>
          </a:xfrm>
        </p:spPr>
        <p:txBody>
          <a:bodyPr>
            <a:noAutofit/>
          </a:bodyPr>
          <a:lstStyle/>
          <a:p>
            <a:pPr algn="ctr"/>
            <a:r>
              <a:rPr lang="en-US" sz="3200" b="1" dirty="0" smtClean="0">
                <a:solidFill>
                  <a:srgbClr val="C00000"/>
                </a:solidFill>
                <a:latin typeface="Times New Roman" pitchFamily="18" charset="0"/>
                <a:cs typeface="Times New Roman" pitchFamily="18" charset="0"/>
              </a:rPr>
              <a:t>BENGAL SULTANATE - LIST OF DYNASTIES </a:t>
            </a:r>
            <a:endParaRPr lang="en-US" sz="3200" b="1" dirty="0">
              <a:solidFill>
                <a:srgbClr val="C00000"/>
              </a:solidFill>
              <a:latin typeface="Times New Roman" pitchFamily="18" charset="0"/>
              <a:cs typeface="Times New Roman" pitchFamily="18" charset="0"/>
            </a:endParaRPr>
          </a:p>
        </p:txBody>
      </p:sp>
      <p:graphicFrame>
        <p:nvGraphicFramePr>
          <p:cNvPr id="7" name="Content Placeholder 6">
            <a:extLst>
              <a:ext uri="{FF2B5EF4-FFF2-40B4-BE49-F238E27FC236}">
                <a16:creationId xmlns:a16="http://schemas.microsoft.com/office/drawing/2014/main" xmlns="" id="{67A05D66-8D62-A34A-B0A9-0028F1EB9DF5}"/>
              </a:ext>
            </a:extLst>
          </p:cNvPr>
          <p:cNvGraphicFramePr>
            <a:graphicFrameLocks noGrp="1"/>
          </p:cNvGraphicFramePr>
          <p:nvPr>
            <p:ph idx="1"/>
            <p:extLst>
              <p:ext uri="{D42A27DB-BD31-4B8C-83A1-F6EECF244321}">
                <p14:modId xmlns:p14="http://schemas.microsoft.com/office/powerpoint/2010/main" val="3839803778"/>
              </p:ext>
            </p:extLst>
          </p:nvPr>
        </p:nvGraphicFramePr>
        <p:xfrm>
          <a:off x="692727" y="2340939"/>
          <a:ext cx="8548255" cy="2092960"/>
        </p:xfrm>
        <a:graphic>
          <a:graphicData uri="http://schemas.openxmlformats.org/drawingml/2006/table">
            <a:tbl>
              <a:tblPr firstRow="1" bandRow="1">
                <a:tableStyleId>{5C22544A-7EE6-4342-B048-85BDC9FD1C3A}</a:tableStyleId>
              </a:tblPr>
              <a:tblGrid>
                <a:gridCol w="2953303">
                  <a:extLst>
                    <a:ext uri="{9D8B030D-6E8A-4147-A177-3AD203B41FA5}">
                      <a16:colId xmlns:a16="http://schemas.microsoft.com/office/drawing/2014/main" xmlns="" val="783756190"/>
                    </a:ext>
                  </a:extLst>
                </a:gridCol>
                <a:gridCol w="2745534">
                  <a:extLst>
                    <a:ext uri="{9D8B030D-6E8A-4147-A177-3AD203B41FA5}">
                      <a16:colId xmlns:a16="http://schemas.microsoft.com/office/drawing/2014/main" xmlns="" val="2472388809"/>
                    </a:ext>
                  </a:extLst>
                </a:gridCol>
                <a:gridCol w="2849418">
                  <a:extLst>
                    <a:ext uri="{9D8B030D-6E8A-4147-A177-3AD203B41FA5}">
                      <a16:colId xmlns:a16="http://schemas.microsoft.com/office/drawing/2014/main" xmlns="" val="1189476994"/>
                    </a:ext>
                  </a:extLst>
                </a:gridCol>
              </a:tblGrid>
              <a:tr h="370840">
                <a:tc>
                  <a:txBody>
                    <a:bodyPr/>
                    <a:lstStyle/>
                    <a:p>
                      <a:pPr algn="ctr">
                        <a:spcAft>
                          <a:spcPts val="0"/>
                        </a:spcAft>
                      </a:pPr>
                      <a:r>
                        <a:rPr lang="en-US" sz="2000" b="1" dirty="0">
                          <a:solidFill>
                            <a:srgbClr val="000000"/>
                          </a:solidFill>
                          <a:effectLst/>
                          <a:latin typeface="Times New Roman" pitchFamily="18" charset="0"/>
                          <a:ea typeface="Times New Roman" panose="02020603050405020304" pitchFamily="18" charset="0"/>
                          <a:cs typeface="Times New Roman" pitchFamily="18" charset="0"/>
                        </a:rPr>
                        <a:t>Name </a:t>
                      </a:r>
                      <a:endParaRPr lang="en-US" sz="2000" dirty="0">
                        <a:effectLst/>
                        <a:latin typeface="Times New Roman" pitchFamily="18" charset="0"/>
                        <a:ea typeface="Times New Roman" panose="02020603050405020304" pitchFamily="18" charset="0"/>
                        <a:cs typeface="Times New Roman" pitchFamily="18" charset="0"/>
                      </a:endParaRPr>
                    </a:p>
                  </a:txBody>
                  <a:tcPr marL="68580" marR="68580" marT="0" marB="0" anchor="ctr"/>
                </a:tc>
                <a:tc>
                  <a:txBody>
                    <a:bodyPr/>
                    <a:lstStyle/>
                    <a:p>
                      <a:pPr algn="ctr">
                        <a:spcAft>
                          <a:spcPts val="0"/>
                        </a:spcAft>
                      </a:pPr>
                      <a:r>
                        <a:rPr lang="en-US" sz="2000" dirty="0" smtClean="0">
                          <a:solidFill>
                            <a:srgbClr val="000000"/>
                          </a:solidFill>
                          <a:effectLst/>
                          <a:latin typeface="Times New Roman" pitchFamily="18" charset="0"/>
                          <a:ea typeface="Times New Roman" panose="02020603050405020304" pitchFamily="18" charset="0"/>
                          <a:cs typeface="Times New Roman" pitchFamily="18" charset="0"/>
                        </a:rPr>
                        <a:t>Ruling Duration</a:t>
                      </a:r>
                      <a:endParaRPr lang="en-US" sz="2000" dirty="0">
                        <a:effectLst/>
                        <a:latin typeface="Times New Roman" pitchFamily="18" charset="0"/>
                        <a:ea typeface="Times New Roman" panose="02020603050405020304" pitchFamily="18" charset="0"/>
                        <a:cs typeface="Times New Roman" pitchFamily="18" charset="0"/>
                      </a:endParaRPr>
                    </a:p>
                  </a:txBody>
                  <a:tcPr marL="68580" marR="68580" marT="0" marB="0" anchor="ctr"/>
                </a:tc>
                <a:tc>
                  <a:txBody>
                    <a:bodyPr/>
                    <a:lstStyle/>
                    <a:p>
                      <a:pPr algn="ctr">
                        <a:spcAft>
                          <a:spcPts val="0"/>
                        </a:spcAft>
                      </a:pPr>
                      <a:r>
                        <a:rPr lang="en-US" sz="2000" b="1" dirty="0">
                          <a:solidFill>
                            <a:srgbClr val="000000"/>
                          </a:solidFill>
                          <a:effectLst/>
                          <a:latin typeface="Times New Roman" pitchFamily="18" charset="0"/>
                          <a:ea typeface="Times New Roman" panose="02020603050405020304" pitchFamily="18" charset="0"/>
                          <a:cs typeface="Times New Roman" pitchFamily="18" charset="0"/>
                        </a:rPr>
                        <a:t>Notes </a:t>
                      </a:r>
                      <a:endParaRPr lang="en-US" sz="2000" dirty="0">
                        <a:effectLst/>
                        <a:latin typeface="Times New Roman" pitchFamily="18" charset="0"/>
                        <a:ea typeface="Times New Roman" panose="02020603050405020304" pitchFamily="18" charset="0"/>
                        <a:cs typeface="Times New Roman" pitchFamily="18" charset="0"/>
                      </a:endParaRPr>
                    </a:p>
                  </a:txBody>
                  <a:tcPr marL="68580" marR="68580" marT="0" marB="0" anchor="ctr"/>
                </a:tc>
                <a:extLst>
                  <a:ext uri="{0D108BD9-81ED-4DB2-BD59-A6C34878D82A}">
                    <a16:rowId xmlns:a16="http://schemas.microsoft.com/office/drawing/2014/main" xmlns="" val="397362567"/>
                  </a:ext>
                </a:extLst>
              </a:tr>
              <a:tr h="370840">
                <a:tc>
                  <a:txBody>
                    <a:bodyPr/>
                    <a:lstStyle/>
                    <a:p>
                      <a:pPr algn="ctr">
                        <a:spcAft>
                          <a:spcPts val="0"/>
                        </a:spcAft>
                      </a:pPr>
                      <a:r>
                        <a:rPr lang="en-US" sz="2000">
                          <a:solidFill>
                            <a:srgbClr val="000000"/>
                          </a:solidFill>
                          <a:effectLst/>
                          <a:latin typeface="Times New Roman" pitchFamily="18" charset="0"/>
                          <a:ea typeface="Times New Roman" panose="02020603050405020304" pitchFamily="18" charset="0"/>
                          <a:cs typeface="Times New Roman" pitchFamily="18" charset="0"/>
                        </a:rPr>
                        <a:t>Alauddin Hussain Shah </a:t>
                      </a:r>
                      <a:endParaRPr lang="en-US" sz="2000">
                        <a:effectLst/>
                        <a:latin typeface="Times New Roman" pitchFamily="18" charset="0"/>
                        <a:ea typeface="Times New Roman" panose="02020603050405020304" pitchFamily="18" charset="0"/>
                        <a:cs typeface="Times New Roman" pitchFamily="18" charset="0"/>
                      </a:endParaRPr>
                    </a:p>
                  </a:txBody>
                  <a:tcPr marL="68580" marR="68580" marT="0" marB="0" anchor="ctr"/>
                </a:tc>
                <a:tc>
                  <a:txBody>
                    <a:bodyPr/>
                    <a:lstStyle/>
                    <a:p>
                      <a:pPr algn="ctr">
                        <a:spcAft>
                          <a:spcPts val="0"/>
                        </a:spcAft>
                      </a:pPr>
                      <a:r>
                        <a:rPr lang="en-US" sz="2000">
                          <a:solidFill>
                            <a:srgbClr val="000000"/>
                          </a:solidFill>
                          <a:effectLst/>
                          <a:latin typeface="Times New Roman" pitchFamily="18" charset="0"/>
                          <a:ea typeface="Times New Roman" panose="02020603050405020304" pitchFamily="18" charset="0"/>
                          <a:cs typeface="Times New Roman" pitchFamily="18" charset="0"/>
                        </a:rPr>
                        <a:t>1494–1518 </a:t>
                      </a:r>
                      <a:endParaRPr lang="en-US" sz="2000">
                        <a:effectLst/>
                        <a:latin typeface="Times New Roman" pitchFamily="18" charset="0"/>
                        <a:ea typeface="Times New Roman" panose="02020603050405020304" pitchFamily="18" charset="0"/>
                        <a:cs typeface="Times New Roman" pitchFamily="18" charset="0"/>
                      </a:endParaRPr>
                    </a:p>
                  </a:txBody>
                  <a:tcPr marL="68580" marR="68580" marT="0" marB="0" anchor="ctr"/>
                </a:tc>
                <a:tc>
                  <a:txBody>
                    <a:bodyPr/>
                    <a:lstStyle/>
                    <a:p>
                      <a:pPr algn="ctr">
                        <a:spcAft>
                          <a:spcPts val="0"/>
                        </a:spcAft>
                      </a:pPr>
                      <a:r>
                        <a:rPr lang="en-US" sz="2000" dirty="0">
                          <a:solidFill>
                            <a:srgbClr val="000000"/>
                          </a:solidFill>
                          <a:effectLst/>
                          <a:latin typeface="Times New Roman" pitchFamily="18" charset="0"/>
                          <a:ea typeface="Times New Roman" panose="02020603050405020304" pitchFamily="18" charset="0"/>
                          <a:cs typeface="Times New Roman" pitchFamily="18" charset="0"/>
                        </a:rPr>
                        <a:t> </a:t>
                      </a:r>
                      <a:endParaRPr lang="en-US" sz="2000" dirty="0">
                        <a:effectLst/>
                        <a:latin typeface="Times New Roman" pitchFamily="18" charset="0"/>
                        <a:ea typeface="Times New Roman" panose="02020603050405020304" pitchFamily="18" charset="0"/>
                        <a:cs typeface="Times New Roman" pitchFamily="18" charset="0"/>
                      </a:endParaRPr>
                    </a:p>
                  </a:txBody>
                  <a:tcPr marL="68580" marR="68580" marT="0" marB="0" anchor="ctr"/>
                </a:tc>
                <a:extLst>
                  <a:ext uri="{0D108BD9-81ED-4DB2-BD59-A6C34878D82A}">
                    <a16:rowId xmlns:a16="http://schemas.microsoft.com/office/drawing/2014/main" xmlns="" val="2625662468"/>
                  </a:ext>
                </a:extLst>
              </a:tr>
              <a:tr h="370840">
                <a:tc>
                  <a:txBody>
                    <a:bodyPr/>
                    <a:lstStyle/>
                    <a:p>
                      <a:pPr algn="ctr">
                        <a:spcAft>
                          <a:spcPts val="0"/>
                        </a:spcAft>
                      </a:pPr>
                      <a:r>
                        <a:rPr lang="en-US" sz="2000">
                          <a:solidFill>
                            <a:srgbClr val="000000"/>
                          </a:solidFill>
                          <a:effectLst/>
                          <a:latin typeface="Times New Roman" pitchFamily="18" charset="0"/>
                          <a:ea typeface="Times New Roman" panose="02020603050405020304" pitchFamily="18" charset="0"/>
                          <a:cs typeface="Times New Roman" pitchFamily="18" charset="0"/>
                        </a:rPr>
                        <a:t>Nasiruddin Nasrat Shah </a:t>
                      </a:r>
                      <a:endParaRPr lang="en-US" sz="2000">
                        <a:effectLst/>
                        <a:latin typeface="Times New Roman" pitchFamily="18" charset="0"/>
                        <a:ea typeface="Times New Roman" panose="02020603050405020304" pitchFamily="18" charset="0"/>
                        <a:cs typeface="Times New Roman" pitchFamily="18" charset="0"/>
                      </a:endParaRPr>
                    </a:p>
                  </a:txBody>
                  <a:tcPr marL="68580" marR="68580" marT="0" marB="0" anchor="ctr"/>
                </a:tc>
                <a:tc>
                  <a:txBody>
                    <a:bodyPr/>
                    <a:lstStyle/>
                    <a:p>
                      <a:pPr algn="ctr">
                        <a:spcAft>
                          <a:spcPts val="0"/>
                        </a:spcAft>
                      </a:pPr>
                      <a:r>
                        <a:rPr lang="en-US" sz="2000">
                          <a:solidFill>
                            <a:srgbClr val="000000"/>
                          </a:solidFill>
                          <a:effectLst/>
                          <a:latin typeface="Times New Roman" pitchFamily="18" charset="0"/>
                          <a:ea typeface="Times New Roman" panose="02020603050405020304" pitchFamily="18" charset="0"/>
                          <a:cs typeface="Times New Roman" pitchFamily="18" charset="0"/>
                        </a:rPr>
                        <a:t>1518–1533 </a:t>
                      </a:r>
                      <a:endParaRPr lang="en-US" sz="2000">
                        <a:effectLst/>
                        <a:latin typeface="Times New Roman" pitchFamily="18" charset="0"/>
                        <a:ea typeface="Times New Roman" panose="02020603050405020304" pitchFamily="18" charset="0"/>
                        <a:cs typeface="Times New Roman" pitchFamily="18" charset="0"/>
                      </a:endParaRPr>
                    </a:p>
                  </a:txBody>
                  <a:tcPr marL="68580" marR="68580" marT="0" marB="0" anchor="ctr"/>
                </a:tc>
                <a:tc>
                  <a:txBody>
                    <a:bodyPr/>
                    <a:lstStyle/>
                    <a:p>
                      <a:pPr algn="ctr">
                        <a:spcAft>
                          <a:spcPts val="0"/>
                        </a:spcAft>
                      </a:pPr>
                      <a:r>
                        <a:rPr lang="en-US" sz="2000" dirty="0">
                          <a:solidFill>
                            <a:srgbClr val="000000"/>
                          </a:solidFill>
                          <a:effectLst/>
                          <a:latin typeface="Times New Roman" pitchFamily="18" charset="0"/>
                          <a:ea typeface="Times New Roman" panose="02020603050405020304" pitchFamily="18" charset="0"/>
                          <a:cs typeface="Times New Roman" pitchFamily="18" charset="0"/>
                        </a:rPr>
                        <a:t> </a:t>
                      </a:r>
                      <a:endParaRPr lang="en-US" sz="2000" dirty="0">
                        <a:effectLst/>
                        <a:latin typeface="Times New Roman" pitchFamily="18" charset="0"/>
                        <a:ea typeface="Times New Roman" panose="02020603050405020304" pitchFamily="18" charset="0"/>
                        <a:cs typeface="Times New Roman" pitchFamily="18" charset="0"/>
                      </a:endParaRPr>
                    </a:p>
                  </a:txBody>
                  <a:tcPr marL="68580" marR="68580" marT="0" marB="0" anchor="ctr"/>
                </a:tc>
                <a:extLst>
                  <a:ext uri="{0D108BD9-81ED-4DB2-BD59-A6C34878D82A}">
                    <a16:rowId xmlns:a16="http://schemas.microsoft.com/office/drawing/2014/main" xmlns="" val="1057432947"/>
                  </a:ext>
                </a:extLst>
              </a:tr>
              <a:tr h="370840">
                <a:tc>
                  <a:txBody>
                    <a:bodyPr/>
                    <a:lstStyle/>
                    <a:p>
                      <a:pPr algn="ctr">
                        <a:spcAft>
                          <a:spcPts val="0"/>
                        </a:spcAft>
                      </a:pPr>
                      <a:r>
                        <a:rPr lang="en-US" sz="2000">
                          <a:solidFill>
                            <a:srgbClr val="000000"/>
                          </a:solidFill>
                          <a:effectLst/>
                          <a:latin typeface="Times New Roman" pitchFamily="18" charset="0"/>
                          <a:ea typeface="Times New Roman" panose="02020603050405020304" pitchFamily="18" charset="0"/>
                          <a:cs typeface="Times New Roman" pitchFamily="18" charset="0"/>
                        </a:rPr>
                        <a:t>Alauddin Firuz Shah II </a:t>
                      </a:r>
                      <a:endParaRPr lang="en-US" sz="2000">
                        <a:effectLst/>
                        <a:latin typeface="Times New Roman" pitchFamily="18" charset="0"/>
                        <a:ea typeface="Times New Roman" panose="02020603050405020304" pitchFamily="18" charset="0"/>
                        <a:cs typeface="Times New Roman" pitchFamily="18" charset="0"/>
                      </a:endParaRPr>
                    </a:p>
                  </a:txBody>
                  <a:tcPr marL="68580" marR="68580" marT="0" marB="0" anchor="ctr"/>
                </a:tc>
                <a:tc>
                  <a:txBody>
                    <a:bodyPr/>
                    <a:lstStyle/>
                    <a:p>
                      <a:pPr algn="ctr">
                        <a:spcAft>
                          <a:spcPts val="0"/>
                        </a:spcAft>
                      </a:pPr>
                      <a:r>
                        <a:rPr lang="en-US" sz="2000">
                          <a:solidFill>
                            <a:srgbClr val="000000"/>
                          </a:solidFill>
                          <a:effectLst/>
                          <a:latin typeface="Times New Roman" pitchFamily="18" charset="0"/>
                          <a:ea typeface="Times New Roman" panose="02020603050405020304" pitchFamily="18" charset="0"/>
                          <a:cs typeface="Times New Roman" pitchFamily="18" charset="0"/>
                        </a:rPr>
                        <a:t>1533 </a:t>
                      </a:r>
                      <a:endParaRPr lang="en-US" sz="2000">
                        <a:effectLst/>
                        <a:latin typeface="Times New Roman" pitchFamily="18" charset="0"/>
                        <a:ea typeface="Times New Roman" panose="02020603050405020304" pitchFamily="18" charset="0"/>
                        <a:cs typeface="Times New Roman" pitchFamily="18" charset="0"/>
                      </a:endParaRPr>
                    </a:p>
                  </a:txBody>
                  <a:tcPr marL="68580" marR="68580" marT="0" marB="0" anchor="ctr"/>
                </a:tc>
                <a:tc>
                  <a:txBody>
                    <a:bodyPr/>
                    <a:lstStyle/>
                    <a:p>
                      <a:pPr algn="ctr">
                        <a:spcAft>
                          <a:spcPts val="0"/>
                        </a:spcAft>
                      </a:pPr>
                      <a:r>
                        <a:rPr lang="en-US" sz="2000" dirty="0">
                          <a:solidFill>
                            <a:srgbClr val="000000"/>
                          </a:solidFill>
                          <a:effectLst/>
                          <a:latin typeface="Times New Roman" pitchFamily="18" charset="0"/>
                          <a:ea typeface="Times New Roman" panose="02020603050405020304" pitchFamily="18" charset="0"/>
                          <a:cs typeface="Times New Roman" pitchFamily="18" charset="0"/>
                        </a:rPr>
                        <a:t> </a:t>
                      </a:r>
                      <a:endParaRPr lang="en-US" sz="2000" dirty="0">
                        <a:effectLst/>
                        <a:latin typeface="Times New Roman" pitchFamily="18" charset="0"/>
                        <a:ea typeface="Times New Roman" panose="02020603050405020304" pitchFamily="18" charset="0"/>
                        <a:cs typeface="Times New Roman" pitchFamily="18" charset="0"/>
                      </a:endParaRPr>
                    </a:p>
                  </a:txBody>
                  <a:tcPr marL="68580" marR="68580" marT="0" marB="0" anchor="ctr"/>
                </a:tc>
                <a:extLst>
                  <a:ext uri="{0D108BD9-81ED-4DB2-BD59-A6C34878D82A}">
                    <a16:rowId xmlns:a16="http://schemas.microsoft.com/office/drawing/2014/main" xmlns="" val="1133531260"/>
                  </a:ext>
                </a:extLst>
              </a:tr>
              <a:tr h="370840">
                <a:tc>
                  <a:txBody>
                    <a:bodyPr/>
                    <a:lstStyle/>
                    <a:p>
                      <a:pPr algn="ctr">
                        <a:spcAft>
                          <a:spcPts val="0"/>
                        </a:spcAft>
                      </a:pPr>
                      <a:r>
                        <a:rPr lang="en-US" sz="2000">
                          <a:solidFill>
                            <a:srgbClr val="000000"/>
                          </a:solidFill>
                          <a:effectLst/>
                          <a:latin typeface="Times New Roman" pitchFamily="18" charset="0"/>
                          <a:ea typeface="Times New Roman" panose="02020603050405020304" pitchFamily="18" charset="0"/>
                          <a:cs typeface="Times New Roman" pitchFamily="18" charset="0"/>
                        </a:rPr>
                        <a:t>Ghiyasuddin Mahmud Shah </a:t>
                      </a:r>
                      <a:endParaRPr lang="en-US" sz="2000">
                        <a:effectLst/>
                        <a:latin typeface="Times New Roman" pitchFamily="18" charset="0"/>
                        <a:ea typeface="Times New Roman" panose="02020603050405020304" pitchFamily="18" charset="0"/>
                        <a:cs typeface="Times New Roman" pitchFamily="18" charset="0"/>
                      </a:endParaRPr>
                    </a:p>
                  </a:txBody>
                  <a:tcPr marL="68580" marR="68580" marT="0" marB="0" anchor="ctr"/>
                </a:tc>
                <a:tc>
                  <a:txBody>
                    <a:bodyPr/>
                    <a:lstStyle/>
                    <a:p>
                      <a:pPr algn="ctr">
                        <a:spcAft>
                          <a:spcPts val="0"/>
                        </a:spcAft>
                      </a:pPr>
                      <a:r>
                        <a:rPr lang="en-US" sz="2000">
                          <a:solidFill>
                            <a:srgbClr val="000000"/>
                          </a:solidFill>
                          <a:effectLst/>
                          <a:latin typeface="Times New Roman" pitchFamily="18" charset="0"/>
                          <a:ea typeface="Times New Roman" panose="02020603050405020304" pitchFamily="18" charset="0"/>
                          <a:cs typeface="Times New Roman" pitchFamily="18" charset="0"/>
                        </a:rPr>
                        <a:t>1533–1538 </a:t>
                      </a:r>
                      <a:endParaRPr lang="en-US" sz="2000">
                        <a:effectLst/>
                        <a:latin typeface="Times New Roman" pitchFamily="18" charset="0"/>
                        <a:ea typeface="Times New Roman" panose="02020603050405020304" pitchFamily="18" charset="0"/>
                        <a:cs typeface="Times New Roman" pitchFamily="18" charset="0"/>
                      </a:endParaRPr>
                    </a:p>
                  </a:txBody>
                  <a:tcPr marL="68580" marR="68580" marT="0" marB="0" anchor="ctr"/>
                </a:tc>
                <a:tc>
                  <a:txBody>
                    <a:bodyPr/>
                    <a:lstStyle/>
                    <a:p>
                      <a:pPr algn="ctr">
                        <a:spcAft>
                          <a:spcPts val="0"/>
                        </a:spcAft>
                      </a:pPr>
                      <a:r>
                        <a:rPr lang="en-US" sz="2000" dirty="0">
                          <a:solidFill>
                            <a:srgbClr val="000000"/>
                          </a:solidFill>
                          <a:effectLst/>
                          <a:latin typeface="Times New Roman" pitchFamily="18" charset="0"/>
                          <a:ea typeface="Times New Roman" panose="02020603050405020304" pitchFamily="18" charset="0"/>
                          <a:cs typeface="Times New Roman" pitchFamily="18" charset="0"/>
                        </a:rPr>
                        <a:t> </a:t>
                      </a:r>
                      <a:endParaRPr lang="en-US" sz="2000" dirty="0">
                        <a:effectLst/>
                        <a:latin typeface="Times New Roman" pitchFamily="18" charset="0"/>
                        <a:ea typeface="Times New Roman" panose="02020603050405020304" pitchFamily="18" charset="0"/>
                        <a:cs typeface="Times New Roman" pitchFamily="18" charset="0"/>
                      </a:endParaRPr>
                    </a:p>
                  </a:txBody>
                  <a:tcPr marL="68580" marR="68580" marT="0" marB="0" anchor="ctr"/>
                </a:tc>
                <a:extLst>
                  <a:ext uri="{0D108BD9-81ED-4DB2-BD59-A6C34878D82A}">
                    <a16:rowId xmlns:a16="http://schemas.microsoft.com/office/drawing/2014/main" xmlns="" val="3933557465"/>
                  </a:ext>
                </a:extLst>
              </a:tr>
            </a:tbl>
          </a:graphicData>
        </a:graphic>
      </p:graphicFrame>
      <p:sp>
        <p:nvSpPr>
          <p:cNvPr id="8" name="Rectangle 7">
            <a:extLst>
              <a:ext uri="{FF2B5EF4-FFF2-40B4-BE49-F238E27FC236}">
                <a16:creationId xmlns:a16="http://schemas.microsoft.com/office/drawing/2014/main" xmlns="" id="{37D5C1D7-39D6-344B-ACFC-DDC315D26F49}"/>
              </a:ext>
            </a:extLst>
          </p:cNvPr>
          <p:cNvSpPr/>
          <p:nvPr/>
        </p:nvSpPr>
        <p:spPr>
          <a:xfrm>
            <a:off x="692727" y="1839094"/>
            <a:ext cx="4795452" cy="400110"/>
          </a:xfrm>
          <a:prstGeom prst="rect">
            <a:avLst/>
          </a:prstGeom>
        </p:spPr>
        <p:txBody>
          <a:bodyPr wrap="square">
            <a:spAutoFit/>
          </a:bodyPr>
          <a:lstStyle/>
          <a:p>
            <a:pPr algn="just">
              <a:spcAft>
                <a:spcPts val="0"/>
              </a:spcAft>
            </a:pPr>
            <a:r>
              <a:rPr lang="en-US" sz="2000" b="1" i="1" dirty="0">
                <a:solidFill>
                  <a:srgbClr val="002060"/>
                </a:solidFill>
                <a:latin typeface="Times New Roman" pitchFamily="18" charset="0"/>
                <a:ea typeface="Times New Roman" pitchFamily="18" charset="0"/>
                <a:cs typeface="Times New Roman" pitchFamily="18" charset="0"/>
              </a:rPr>
              <a:t>Hussain Shahi dynasty (1494–1538) </a:t>
            </a:r>
            <a:endParaRPr lang="en-US" sz="2000" i="1" dirty="0">
              <a:solidFill>
                <a:srgbClr val="002060"/>
              </a:solidFill>
              <a:effectLst/>
              <a:latin typeface="Times New Roman" pitchFamily="18" charset="0"/>
              <a:ea typeface="Times New Roman" pitchFamily="18" charset="0"/>
              <a:cs typeface="Times New Roman" pitchFamily="18" charset="0"/>
            </a:endParaRPr>
          </a:p>
        </p:txBody>
      </p:sp>
    </p:spTree>
    <p:extLst>
      <p:ext uri="{BB962C8B-B14F-4D97-AF65-F5344CB8AC3E}">
        <p14:creationId xmlns:p14="http://schemas.microsoft.com/office/powerpoint/2010/main" val="24658075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967D2C75-8D41-6B4C-A462-C30164F359C0}"/>
              </a:ext>
            </a:extLst>
          </p:cNvPr>
          <p:cNvSpPr>
            <a:spLocks noGrp="1"/>
          </p:cNvSpPr>
          <p:nvPr>
            <p:ph type="title"/>
          </p:nvPr>
        </p:nvSpPr>
        <p:spPr>
          <a:xfrm>
            <a:off x="595745" y="762000"/>
            <a:ext cx="8645237" cy="975360"/>
          </a:xfrm>
        </p:spPr>
        <p:txBody>
          <a:bodyPr>
            <a:noAutofit/>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BENGAL SULTANATE - LIST OF DYNASTIES </a:t>
            </a:r>
            <a:endParaRPr lang="en-US" sz="3200" b="1" dirty="0">
              <a:solidFill>
                <a:srgbClr val="C00000"/>
              </a:solidFill>
              <a:latin typeface="Times New Roman" panose="02020603050405020304" pitchFamily="18" charset="0"/>
              <a:cs typeface="Times New Roman" panose="02020603050405020304" pitchFamily="18" charset="0"/>
            </a:endParaRPr>
          </a:p>
        </p:txBody>
      </p:sp>
      <p:graphicFrame>
        <p:nvGraphicFramePr>
          <p:cNvPr id="7" name="Content Placeholder 6">
            <a:extLst>
              <a:ext uri="{FF2B5EF4-FFF2-40B4-BE49-F238E27FC236}">
                <a16:creationId xmlns:a16="http://schemas.microsoft.com/office/drawing/2014/main" xmlns="" id="{DF365A11-8559-4240-A94A-D51BB5BB24A9}"/>
              </a:ext>
            </a:extLst>
          </p:cNvPr>
          <p:cNvGraphicFramePr>
            <a:graphicFrameLocks noGrp="1"/>
          </p:cNvGraphicFramePr>
          <p:nvPr>
            <p:ph idx="1"/>
            <p:extLst>
              <p:ext uri="{D42A27DB-BD31-4B8C-83A1-F6EECF244321}">
                <p14:modId xmlns:p14="http://schemas.microsoft.com/office/powerpoint/2010/main" val="3497424971"/>
              </p:ext>
            </p:extLst>
          </p:nvPr>
        </p:nvGraphicFramePr>
        <p:xfrm>
          <a:off x="595746" y="2236007"/>
          <a:ext cx="8645236" cy="1960880"/>
        </p:xfrm>
        <a:graphic>
          <a:graphicData uri="http://schemas.openxmlformats.org/drawingml/2006/table">
            <a:tbl>
              <a:tblPr firstRow="1" bandRow="1">
                <a:tableStyleId>{5C22544A-7EE6-4342-B048-85BDC9FD1C3A}</a:tableStyleId>
              </a:tblPr>
              <a:tblGrid>
                <a:gridCol w="2149341">
                  <a:extLst>
                    <a:ext uri="{9D8B030D-6E8A-4147-A177-3AD203B41FA5}">
                      <a16:colId xmlns:a16="http://schemas.microsoft.com/office/drawing/2014/main" xmlns="" val="3567494342"/>
                    </a:ext>
                  </a:extLst>
                </a:gridCol>
                <a:gridCol w="1984153">
                  <a:extLst>
                    <a:ext uri="{9D8B030D-6E8A-4147-A177-3AD203B41FA5}">
                      <a16:colId xmlns:a16="http://schemas.microsoft.com/office/drawing/2014/main" xmlns="" val="2289977615"/>
                    </a:ext>
                  </a:extLst>
                </a:gridCol>
                <a:gridCol w="4511742">
                  <a:extLst>
                    <a:ext uri="{9D8B030D-6E8A-4147-A177-3AD203B41FA5}">
                      <a16:colId xmlns:a16="http://schemas.microsoft.com/office/drawing/2014/main" xmlns="" val="774211468"/>
                    </a:ext>
                  </a:extLst>
                </a:gridCol>
              </a:tblGrid>
              <a:tr h="370840">
                <a:tc>
                  <a:txBody>
                    <a:bodyPr/>
                    <a:lstStyle/>
                    <a:p>
                      <a:pPr algn="ctr">
                        <a:spcAft>
                          <a:spcPts val="0"/>
                        </a:spcAft>
                      </a:pPr>
                      <a:r>
                        <a:rPr lang="en-US" sz="2000" b="1" dirty="0">
                          <a:solidFill>
                            <a:srgbClr val="000000"/>
                          </a:solidFill>
                          <a:effectLst/>
                          <a:latin typeface="Times New Roman" pitchFamily="18" charset="0"/>
                          <a:ea typeface="Times New Roman" panose="02020603050405020304" pitchFamily="18" charset="0"/>
                          <a:cs typeface="Times New Roman" pitchFamily="18" charset="0"/>
                        </a:rPr>
                        <a:t>Name </a:t>
                      </a:r>
                      <a:endParaRPr lang="en-US" sz="2000" dirty="0">
                        <a:effectLst/>
                        <a:latin typeface="Times New Roman" pitchFamily="18" charset="0"/>
                        <a:ea typeface="Times New Roman" panose="02020603050405020304" pitchFamily="18" charset="0"/>
                        <a:cs typeface="Times New Roman" pitchFamily="18" charset="0"/>
                      </a:endParaRPr>
                    </a:p>
                  </a:txBody>
                  <a:tcPr marL="68580" marR="68580" marT="0" marB="0" anchor="ctr"/>
                </a:tc>
                <a:tc>
                  <a:txBody>
                    <a:bodyPr/>
                    <a:lstStyle/>
                    <a:p>
                      <a:pPr algn="ctr">
                        <a:spcAft>
                          <a:spcPts val="0"/>
                        </a:spcAft>
                      </a:pPr>
                      <a:r>
                        <a:rPr lang="en-US" sz="2000" dirty="0" smtClean="0">
                          <a:solidFill>
                            <a:srgbClr val="000000"/>
                          </a:solidFill>
                          <a:effectLst/>
                          <a:latin typeface="Times New Roman" pitchFamily="18" charset="0"/>
                          <a:ea typeface="Times New Roman" panose="02020603050405020304" pitchFamily="18" charset="0"/>
                          <a:cs typeface="Times New Roman" pitchFamily="18" charset="0"/>
                        </a:rPr>
                        <a:t>Ruling Duration</a:t>
                      </a:r>
                      <a:endParaRPr lang="en-US" sz="2000" dirty="0">
                        <a:effectLst/>
                        <a:latin typeface="Times New Roman" pitchFamily="18" charset="0"/>
                        <a:ea typeface="Times New Roman" panose="02020603050405020304" pitchFamily="18" charset="0"/>
                        <a:cs typeface="Times New Roman" pitchFamily="18" charset="0"/>
                      </a:endParaRPr>
                    </a:p>
                  </a:txBody>
                  <a:tcPr marL="68580" marR="68580" marT="0" marB="0" anchor="ctr"/>
                </a:tc>
                <a:tc>
                  <a:txBody>
                    <a:bodyPr/>
                    <a:lstStyle/>
                    <a:p>
                      <a:pPr algn="ctr">
                        <a:spcAft>
                          <a:spcPts val="0"/>
                        </a:spcAft>
                      </a:pPr>
                      <a:r>
                        <a:rPr lang="en-US" sz="2000" b="1">
                          <a:solidFill>
                            <a:srgbClr val="000000"/>
                          </a:solidFill>
                          <a:effectLst/>
                          <a:latin typeface="Times New Roman" pitchFamily="18" charset="0"/>
                          <a:ea typeface="Times New Roman" panose="02020603050405020304" pitchFamily="18" charset="0"/>
                          <a:cs typeface="Times New Roman" pitchFamily="18" charset="0"/>
                        </a:rPr>
                        <a:t>Notes </a:t>
                      </a:r>
                      <a:endParaRPr lang="en-US" sz="2000">
                        <a:effectLst/>
                        <a:latin typeface="Times New Roman" pitchFamily="18" charset="0"/>
                        <a:ea typeface="Times New Roman" panose="02020603050405020304" pitchFamily="18" charset="0"/>
                        <a:cs typeface="Times New Roman" pitchFamily="18" charset="0"/>
                      </a:endParaRPr>
                    </a:p>
                  </a:txBody>
                  <a:tcPr marL="68580" marR="68580" marT="0" marB="0" anchor="ctr"/>
                </a:tc>
                <a:extLst>
                  <a:ext uri="{0D108BD9-81ED-4DB2-BD59-A6C34878D82A}">
                    <a16:rowId xmlns:a16="http://schemas.microsoft.com/office/drawing/2014/main" xmlns="" val="1236342991"/>
                  </a:ext>
                </a:extLst>
              </a:tr>
              <a:tr h="370840">
                <a:tc>
                  <a:txBody>
                    <a:bodyPr/>
                    <a:lstStyle/>
                    <a:p>
                      <a:pPr algn="ctr">
                        <a:spcAft>
                          <a:spcPts val="0"/>
                        </a:spcAft>
                      </a:pPr>
                      <a:r>
                        <a:rPr lang="en-US" sz="2000" dirty="0" err="1">
                          <a:solidFill>
                            <a:srgbClr val="000000"/>
                          </a:solidFill>
                          <a:effectLst/>
                          <a:latin typeface="Times New Roman" pitchFamily="18" charset="0"/>
                          <a:ea typeface="Times New Roman" panose="02020603050405020304" pitchFamily="18" charset="0"/>
                          <a:cs typeface="Times New Roman" pitchFamily="18" charset="0"/>
                        </a:rPr>
                        <a:t>Khidr</a:t>
                      </a:r>
                      <a:r>
                        <a:rPr lang="en-US" sz="2000" dirty="0">
                          <a:solidFill>
                            <a:srgbClr val="000000"/>
                          </a:solidFill>
                          <a:effectLst/>
                          <a:latin typeface="Times New Roman" pitchFamily="18" charset="0"/>
                          <a:ea typeface="Times New Roman" panose="02020603050405020304" pitchFamily="18" charset="0"/>
                          <a:cs typeface="Times New Roman" pitchFamily="18" charset="0"/>
                        </a:rPr>
                        <a:t> Khan </a:t>
                      </a:r>
                      <a:endParaRPr lang="en-US" sz="2000" dirty="0">
                        <a:effectLst/>
                        <a:latin typeface="Times New Roman" pitchFamily="18" charset="0"/>
                        <a:ea typeface="Times New Roman" panose="02020603050405020304" pitchFamily="18" charset="0"/>
                        <a:cs typeface="Times New Roman" pitchFamily="18" charset="0"/>
                      </a:endParaRPr>
                    </a:p>
                  </a:txBody>
                  <a:tcPr marL="68580" marR="68580" marT="0" marB="0" anchor="ctr"/>
                </a:tc>
                <a:tc>
                  <a:txBody>
                    <a:bodyPr/>
                    <a:lstStyle/>
                    <a:p>
                      <a:pPr algn="ctr">
                        <a:spcAft>
                          <a:spcPts val="0"/>
                        </a:spcAft>
                      </a:pPr>
                      <a:r>
                        <a:rPr lang="en-US" sz="2000" dirty="0">
                          <a:solidFill>
                            <a:srgbClr val="000000"/>
                          </a:solidFill>
                          <a:effectLst/>
                          <a:latin typeface="Times New Roman" pitchFamily="18" charset="0"/>
                          <a:ea typeface="Times New Roman" panose="02020603050405020304" pitchFamily="18" charset="0"/>
                          <a:cs typeface="Times New Roman" pitchFamily="18" charset="0"/>
                        </a:rPr>
                        <a:t>1539–1541 </a:t>
                      </a:r>
                      <a:endParaRPr lang="en-US" sz="2000" dirty="0">
                        <a:effectLst/>
                        <a:latin typeface="Times New Roman" pitchFamily="18" charset="0"/>
                        <a:ea typeface="Times New Roman" panose="02020603050405020304" pitchFamily="18" charset="0"/>
                        <a:cs typeface="Times New Roman" pitchFamily="18" charset="0"/>
                      </a:endParaRPr>
                    </a:p>
                  </a:txBody>
                  <a:tcPr marL="68580" marR="68580" marT="0" marB="0" anchor="ctr"/>
                </a:tc>
                <a:tc>
                  <a:txBody>
                    <a:bodyPr/>
                    <a:lstStyle/>
                    <a:p>
                      <a:pPr algn="ctr">
                        <a:spcAft>
                          <a:spcPts val="0"/>
                        </a:spcAft>
                      </a:pPr>
                      <a:r>
                        <a:rPr lang="en-US" sz="2000">
                          <a:solidFill>
                            <a:srgbClr val="000000"/>
                          </a:solidFill>
                          <a:effectLst/>
                          <a:latin typeface="Times New Roman" pitchFamily="18" charset="0"/>
                          <a:ea typeface="Times New Roman" panose="02020603050405020304" pitchFamily="18" charset="0"/>
                          <a:cs typeface="Times New Roman" pitchFamily="18" charset="0"/>
                        </a:rPr>
                        <a:t>Declared independence in 1541 and was replaced </a:t>
                      </a:r>
                      <a:endParaRPr lang="en-US" sz="2000">
                        <a:effectLst/>
                        <a:latin typeface="Times New Roman" pitchFamily="18" charset="0"/>
                        <a:ea typeface="Times New Roman" panose="02020603050405020304" pitchFamily="18" charset="0"/>
                        <a:cs typeface="Times New Roman" pitchFamily="18" charset="0"/>
                      </a:endParaRPr>
                    </a:p>
                  </a:txBody>
                  <a:tcPr marL="68580" marR="68580" marT="0" marB="0" anchor="ctr"/>
                </a:tc>
                <a:extLst>
                  <a:ext uri="{0D108BD9-81ED-4DB2-BD59-A6C34878D82A}">
                    <a16:rowId xmlns:a16="http://schemas.microsoft.com/office/drawing/2014/main" xmlns="" val="197519947"/>
                  </a:ext>
                </a:extLst>
              </a:tr>
              <a:tr h="370840">
                <a:tc>
                  <a:txBody>
                    <a:bodyPr/>
                    <a:lstStyle/>
                    <a:p>
                      <a:pPr algn="ctr">
                        <a:spcAft>
                          <a:spcPts val="0"/>
                        </a:spcAft>
                      </a:pPr>
                      <a:r>
                        <a:rPr lang="en-US" sz="2000" dirty="0">
                          <a:solidFill>
                            <a:srgbClr val="000000"/>
                          </a:solidFill>
                          <a:effectLst/>
                          <a:latin typeface="Times New Roman" pitchFamily="18" charset="0"/>
                          <a:ea typeface="Times New Roman" panose="02020603050405020304" pitchFamily="18" charset="0"/>
                          <a:cs typeface="Times New Roman" pitchFamily="18" charset="0"/>
                        </a:rPr>
                        <a:t>Qazi </a:t>
                      </a:r>
                      <a:r>
                        <a:rPr lang="en-US" sz="2000" dirty="0" err="1">
                          <a:solidFill>
                            <a:srgbClr val="000000"/>
                          </a:solidFill>
                          <a:effectLst/>
                          <a:latin typeface="Times New Roman" pitchFamily="18" charset="0"/>
                          <a:ea typeface="Times New Roman" panose="02020603050405020304" pitchFamily="18" charset="0"/>
                          <a:cs typeface="Times New Roman" pitchFamily="18" charset="0"/>
                        </a:rPr>
                        <a:t>Fazilat</a:t>
                      </a:r>
                      <a:r>
                        <a:rPr lang="en-US" sz="2000" dirty="0">
                          <a:solidFill>
                            <a:srgbClr val="000000"/>
                          </a:solidFill>
                          <a:effectLst/>
                          <a:latin typeface="Times New Roman" pitchFamily="18" charset="0"/>
                          <a:ea typeface="Times New Roman" panose="02020603050405020304" pitchFamily="18" charset="0"/>
                          <a:cs typeface="Times New Roman" pitchFamily="18" charset="0"/>
                        </a:rPr>
                        <a:t> </a:t>
                      </a:r>
                      <a:endParaRPr lang="en-US" sz="2000" dirty="0">
                        <a:effectLst/>
                        <a:latin typeface="Times New Roman" pitchFamily="18" charset="0"/>
                        <a:ea typeface="Times New Roman" panose="02020603050405020304" pitchFamily="18" charset="0"/>
                        <a:cs typeface="Times New Roman" pitchFamily="18" charset="0"/>
                      </a:endParaRPr>
                    </a:p>
                  </a:txBody>
                  <a:tcPr marL="68580" marR="68580" marT="0" marB="0" anchor="ctr"/>
                </a:tc>
                <a:tc>
                  <a:txBody>
                    <a:bodyPr/>
                    <a:lstStyle/>
                    <a:p>
                      <a:pPr algn="ctr">
                        <a:spcAft>
                          <a:spcPts val="0"/>
                        </a:spcAft>
                      </a:pPr>
                      <a:r>
                        <a:rPr lang="en-US" sz="2000">
                          <a:solidFill>
                            <a:srgbClr val="000000"/>
                          </a:solidFill>
                          <a:effectLst/>
                          <a:latin typeface="Times New Roman" pitchFamily="18" charset="0"/>
                          <a:ea typeface="Times New Roman" panose="02020603050405020304" pitchFamily="18" charset="0"/>
                          <a:cs typeface="Times New Roman" pitchFamily="18" charset="0"/>
                        </a:rPr>
                        <a:t>1541–1545 </a:t>
                      </a:r>
                      <a:endParaRPr lang="en-US" sz="2000">
                        <a:effectLst/>
                        <a:latin typeface="Times New Roman" pitchFamily="18" charset="0"/>
                        <a:ea typeface="Times New Roman" panose="02020603050405020304" pitchFamily="18" charset="0"/>
                        <a:cs typeface="Times New Roman" pitchFamily="18" charset="0"/>
                      </a:endParaRPr>
                    </a:p>
                  </a:txBody>
                  <a:tcPr marL="68580" marR="68580" marT="0" marB="0" anchor="ctr"/>
                </a:tc>
                <a:tc>
                  <a:txBody>
                    <a:bodyPr/>
                    <a:lstStyle/>
                    <a:p>
                      <a:pPr algn="ctr">
                        <a:spcAft>
                          <a:spcPts val="0"/>
                        </a:spcAft>
                      </a:pPr>
                      <a:r>
                        <a:rPr lang="en-US" sz="2000">
                          <a:solidFill>
                            <a:srgbClr val="000000"/>
                          </a:solidFill>
                          <a:effectLst/>
                          <a:latin typeface="Times New Roman" pitchFamily="18" charset="0"/>
                          <a:ea typeface="Times New Roman" panose="02020603050405020304" pitchFamily="18" charset="0"/>
                          <a:cs typeface="Times New Roman" pitchFamily="18" charset="0"/>
                        </a:rPr>
                        <a:t> </a:t>
                      </a:r>
                      <a:endParaRPr lang="en-US" sz="2000">
                        <a:effectLst/>
                        <a:latin typeface="Times New Roman" pitchFamily="18" charset="0"/>
                        <a:ea typeface="Times New Roman" panose="02020603050405020304" pitchFamily="18" charset="0"/>
                        <a:cs typeface="Times New Roman" pitchFamily="18" charset="0"/>
                      </a:endParaRPr>
                    </a:p>
                  </a:txBody>
                  <a:tcPr marL="68580" marR="68580" marT="0" marB="0" anchor="ctr"/>
                </a:tc>
                <a:extLst>
                  <a:ext uri="{0D108BD9-81ED-4DB2-BD59-A6C34878D82A}">
                    <a16:rowId xmlns:a16="http://schemas.microsoft.com/office/drawing/2014/main" xmlns="" val="2417435525"/>
                  </a:ext>
                </a:extLst>
              </a:tr>
              <a:tr h="370840">
                <a:tc>
                  <a:txBody>
                    <a:bodyPr/>
                    <a:lstStyle/>
                    <a:p>
                      <a:pPr algn="ctr">
                        <a:spcAft>
                          <a:spcPts val="0"/>
                        </a:spcAft>
                      </a:pPr>
                      <a:r>
                        <a:rPr lang="en-US" sz="2000" dirty="0">
                          <a:solidFill>
                            <a:srgbClr val="000000"/>
                          </a:solidFill>
                          <a:effectLst/>
                          <a:latin typeface="Times New Roman" pitchFamily="18" charset="0"/>
                          <a:ea typeface="Times New Roman" panose="02020603050405020304" pitchFamily="18" charset="0"/>
                          <a:cs typeface="Times New Roman" pitchFamily="18" charset="0"/>
                        </a:rPr>
                        <a:t>Muhammad Khan Sur </a:t>
                      </a:r>
                      <a:endParaRPr lang="en-US" sz="2000" dirty="0">
                        <a:effectLst/>
                        <a:latin typeface="Times New Roman" pitchFamily="18" charset="0"/>
                        <a:ea typeface="Times New Roman" panose="02020603050405020304" pitchFamily="18" charset="0"/>
                        <a:cs typeface="Times New Roman" pitchFamily="18" charset="0"/>
                      </a:endParaRPr>
                    </a:p>
                  </a:txBody>
                  <a:tcPr marL="68580" marR="68580" marT="0" marB="0" anchor="ctr"/>
                </a:tc>
                <a:tc>
                  <a:txBody>
                    <a:bodyPr/>
                    <a:lstStyle/>
                    <a:p>
                      <a:pPr algn="ctr">
                        <a:spcAft>
                          <a:spcPts val="0"/>
                        </a:spcAft>
                      </a:pPr>
                      <a:r>
                        <a:rPr lang="en-US" sz="2000" dirty="0">
                          <a:solidFill>
                            <a:srgbClr val="000000"/>
                          </a:solidFill>
                          <a:effectLst/>
                          <a:latin typeface="Times New Roman" pitchFamily="18" charset="0"/>
                          <a:ea typeface="Times New Roman" panose="02020603050405020304" pitchFamily="18" charset="0"/>
                          <a:cs typeface="Times New Roman" pitchFamily="18" charset="0"/>
                        </a:rPr>
                        <a:t>1545–1554 </a:t>
                      </a:r>
                      <a:endParaRPr lang="en-US" sz="2000" dirty="0">
                        <a:effectLst/>
                        <a:latin typeface="Times New Roman" pitchFamily="18" charset="0"/>
                        <a:ea typeface="Times New Roman" panose="02020603050405020304" pitchFamily="18" charset="0"/>
                        <a:cs typeface="Times New Roman" pitchFamily="18" charset="0"/>
                      </a:endParaRPr>
                    </a:p>
                  </a:txBody>
                  <a:tcPr marL="68580" marR="68580" marT="0" marB="0" anchor="ctr"/>
                </a:tc>
                <a:tc>
                  <a:txBody>
                    <a:bodyPr/>
                    <a:lstStyle/>
                    <a:p>
                      <a:pPr algn="ctr">
                        <a:spcAft>
                          <a:spcPts val="0"/>
                        </a:spcAft>
                      </a:pPr>
                      <a:r>
                        <a:rPr lang="en-US" sz="2000" dirty="0">
                          <a:solidFill>
                            <a:srgbClr val="000000"/>
                          </a:solidFill>
                          <a:effectLst/>
                          <a:latin typeface="Times New Roman" pitchFamily="18" charset="0"/>
                          <a:ea typeface="Times New Roman" panose="02020603050405020304" pitchFamily="18" charset="0"/>
                          <a:cs typeface="Times New Roman" pitchFamily="18" charset="0"/>
                        </a:rPr>
                        <a:t>Declared independence upon the death of Islam Shah Suri </a:t>
                      </a:r>
                      <a:endParaRPr lang="en-US" sz="2000" dirty="0">
                        <a:effectLst/>
                        <a:latin typeface="Times New Roman" pitchFamily="18" charset="0"/>
                        <a:ea typeface="Times New Roman" panose="02020603050405020304" pitchFamily="18" charset="0"/>
                        <a:cs typeface="Times New Roman" pitchFamily="18" charset="0"/>
                      </a:endParaRPr>
                    </a:p>
                  </a:txBody>
                  <a:tcPr marL="68580" marR="68580" marT="0" marB="0" anchor="ctr"/>
                </a:tc>
                <a:extLst>
                  <a:ext uri="{0D108BD9-81ED-4DB2-BD59-A6C34878D82A}">
                    <a16:rowId xmlns:a16="http://schemas.microsoft.com/office/drawing/2014/main" xmlns="" val="1405861817"/>
                  </a:ext>
                </a:extLst>
              </a:tr>
            </a:tbl>
          </a:graphicData>
        </a:graphic>
      </p:graphicFrame>
      <p:sp>
        <p:nvSpPr>
          <p:cNvPr id="8" name="Rectangle 7">
            <a:extLst>
              <a:ext uri="{FF2B5EF4-FFF2-40B4-BE49-F238E27FC236}">
                <a16:creationId xmlns:a16="http://schemas.microsoft.com/office/drawing/2014/main" xmlns="" id="{E2FB85AB-FE72-5B48-B1CC-B70E93F84DA1}"/>
              </a:ext>
            </a:extLst>
          </p:cNvPr>
          <p:cNvSpPr/>
          <p:nvPr/>
        </p:nvSpPr>
        <p:spPr>
          <a:xfrm>
            <a:off x="595745" y="1737360"/>
            <a:ext cx="4703913" cy="400110"/>
          </a:xfrm>
          <a:prstGeom prst="rect">
            <a:avLst/>
          </a:prstGeom>
        </p:spPr>
        <p:txBody>
          <a:bodyPr wrap="square">
            <a:spAutoFit/>
          </a:bodyPr>
          <a:lstStyle/>
          <a:p>
            <a:pPr algn="just">
              <a:spcAft>
                <a:spcPts val="0"/>
              </a:spcAft>
            </a:pPr>
            <a:r>
              <a:rPr lang="en-US" sz="2000" b="1" i="1" dirty="0">
                <a:solidFill>
                  <a:srgbClr val="000000"/>
                </a:solidFill>
                <a:latin typeface="Times New Roman" pitchFamily="18" charset="0"/>
                <a:ea typeface="Times New Roman" pitchFamily="18" charset="0"/>
                <a:cs typeface="Times New Roman" pitchFamily="18" charset="0"/>
              </a:rPr>
              <a:t>Governors under Suri rule (1539–1554) </a:t>
            </a:r>
            <a:endParaRPr lang="en-US" sz="2000" i="1" dirty="0">
              <a:effectLst/>
              <a:latin typeface="Times New Roman" pitchFamily="18" charset="0"/>
              <a:ea typeface="Times New Roman" pitchFamily="18" charset="0"/>
              <a:cs typeface="Times New Roman" pitchFamily="18" charset="0"/>
            </a:endParaRPr>
          </a:p>
        </p:txBody>
      </p:sp>
    </p:spTree>
    <p:extLst>
      <p:ext uri="{BB962C8B-B14F-4D97-AF65-F5344CB8AC3E}">
        <p14:creationId xmlns:p14="http://schemas.microsoft.com/office/powerpoint/2010/main" val="3038610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1A48C220-F8F8-2140-96A1-B592196D22D5}"/>
              </a:ext>
            </a:extLst>
          </p:cNvPr>
          <p:cNvSpPr>
            <a:spLocks noGrp="1"/>
          </p:cNvSpPr>
          <p:nvPr>
            <p:ph type="title"/>
          </p:nvPr>
        </p:nvSpPr>
        <p:spPr>
          <a:xfrm>
            <a:off x="1097280" y="969819"/>
            <a:ext cx="8115993" cy="997526"/>
          </a:xfrm>
        </p:spPr>
        <p:txBody>
          <a:bodyPr>
            <a:noAutofit/>
          </a:bodyPr>
          <a:lstStyle/>
          <a:p>
            <a:pPr algn="ctr"/>
            <a:r>
              <a:rPr lang="en-US" sz="3200" b="1" dirty="0" smtClean="0">
                <a:solidFill>
                  <a:srgbClr val="C00000"/>
                </a:solidFill>
                <a:latin typeface="Times New Roman" pitchFamily="18" charset="0"/>
                <a:cs typeface="Times New Roman" pitchFamily="18" charset="0"/>
              </a:rPr>
              <a:t>BENGAL SULTANATE - LIST OF DYNASTIES </a:t>
            </a:r>
            <a:endParaRPr lang="en-US" sz="3200" b="1" dirty="0">
              <a:solidFill>
                <a:srgbClr val="C00000"/>
              </a:solidFill>
              <a:latin typeface="Times New Roman" pitchFamily="18" charset="0"/>
              <a:cs typeface="Times New Roman" pitchFamily="18" charset="0"/>
            </a:endParaRPr>
          </a:p>
        </p:txBody>
      </p:sp>
      <p:graphicFrame>
        <p:nvGraphicFramePr>
          <p:cNvPr id="9" name="Content Placeholder 8">
            <a:extLst>
              <a:ext uri="{FF2B5EF4-FFF2-40B4-BE49-F238E27FC236}">
                <a16:creationId xmlns:a16="http://schemas.microsoft.com/office/drawing/2014/main" xmlns="" id="{7F4D75E8-042D-6A4D-9C75-D5E3496F57F7}"/>
              </a:ext>
            </a:extLst>
          </p:cNvPr>
          <p:cNvGraphicFramePr>
            <a:graphicFrameLocks noGrp="1"/>
          </p:cNvGraphicFramePr>
          <p:nvPr>
            <p:ph idx="1"/>
            <p:extLst>
              <p:ext uri="{D42A27DB-BD31-4B8C-83A1-F6EECF244321}">
                <p14:modId xmlns:p14="http://schemas.microsoft.com/office/powerpoint/2010/main" val="551274179"/>
              </p:ext>
            </p:extLst>
          </p:nvPr>
        </p:nvGraphicFramePr>
        <p:xfrm>
          <a:off x="650140" y="2438399"/>
          <a:ext cx="8563132" cy="3418840"/>
        </p:xfrm>
        <a:graphic>
          <a:graphicData uri="http://schemas.openxmlformats.org/drawingml/2006/table">
            <a:tbl>
              <a:tblPr firstRow="1" bandRow="1">
                <a:tableStyleId>{5C22544A-7EE6-4342-B048-85BDC9FD1C3A}</a:tableStyleId>
              </a:tblPr>
              <a:tblGrid>
                <a:gridCol w="2983966">
                  <a:extLst>
                    <a:ext uri="{9D8B030D-6E8A-4147-A177-3AD203B41FA5}">
                      <a16:colId xmlns:a16="http://schemas.microsoft.com/office/drawing/2014/main" xmlns="" val="3591865935"/>
                    </a:ext>
                  </a:extLst>
                </a:gridCol>
                <a:gridCol w="1700053">
                  <a:extLst>
                    <a:ext uri="{9D8B030D-6E8A-4147-A177-3AD203B41FA5}">
                      <a16:colId xmlns:a16="http://schemas.microsoft.com/office/drawing/2014/main" xmlns="" val="3637371149"/>
                    </a:ext>
                  </a:extLst>
                </a:gridCol>
                <a:gridCol w="3879113">
                  <a:extLst>
                    <a:ext uri="{9D8B030D-6E8A-4147-A177-3AD203B41FA5}">
                      <a16:colId xmlns:a16="http://schemas.microsoft.com/office/drawing/2014/main" xmlns="" val="185095984"/>
                    </a:ext>
                  </a:extLst>
                </a:gridCol>
              </a:tblGrid>
              <a:tr h="895015">
                <a:tc>
                  <a:txBody>
                    <a:bodyPr/>
                    <a:lstStyle/>
                    <a:p>
                      <a:pPr algn="ctr">
                        <a:spcAft>
                          <a:spcPts val="0"/>
                        </a:spcAft>
                      </a:pPr>
                      <a:r>
                        <a:rPr lang="en-US" sz="2000" b="1" dirty="0">
                          <a:solidFill>
                            <a:srgbClr val="000000"/>
                          </a:solidFill>
                          <a:effectLst/>
                          <a:latin typeface="Times New Roman" pitchFamily="18" charset="0"/>
                          <a:ea typeface="Times New Roman" panose="02020603050405020304" pitchFamily="18" charset="0"/>
                          <a:cs typeface="Times New Roman" pitchFamily="18" charset="0"/>
                        </a:rPr>
                        <a:t>Name </a:t>
                      </a:r>
                      <a:endParaRPr lang="en-US" sz="2000" dirty="0">
                        <a:effectLst/>
                        <a:latin typeface="Times New Roman" pitchFamily="18" charset="0"/>
                        <a:ea typeface="Times New Roman" panose="02020603050405020304" pitchFamily="18" charset="0"/>
                        <a:cs typeface="Times New Roman" pitchFamily="18" charset="0"/>
                      </a:endParaRP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000000"/>
                          </a:solidFill>
                          <a:effectLst/>
                          <a:latin typeface="Times New Roman" pitchFamily="18" charset="0"/>
                          <a:ea typeface="Times New Roman" panose="02020603050405020304" pitchFamily="18" charset="0"/>
                          <a:cs typeface="Times New Roman" pitchFamily="18" charset="0"/>
                        </a:rPr>
                        <a:t>Ruling Duration</a:t>
                      </a:r>
                      <a:endParaRPr lang="en-US" sz="2000" dirty="0" smtClean="0">
                        <a:effectLst/>
                        <a:latin typeface="Times New Roman" pitchFamily="18" charset="0"/>
                        <a:ea typeface="Times New Roman" panose="02020603050405020304" pitchFamily="18" charset="0"/>
                        <a:cs typeface="Times New Roman" pitchFamily="18" charset="0"/>
                      </a:endParaRPr>
                    </a:p>
                    <a:p>
                      <a:pPr algn="ctr">
                        <a:spcAft>
                          <a:spcPts val="0"/>
                        </a:spcAft>
                      </a:pPr>
                      <a:r>
                        <a:rPr lang="en-US" sz="2000" b="1" dirty="0" smtClean="0">
                          <a:solidFill>
                            <a:srgbClr val="000000"/>
                          </a:solidFill>
                          <a:effectLst/>
                          <a:latin typeface="Times New Roman" pitchFamily="18" charset="0"/>
                          <a:ea typeface="Times New Roman" panose="02020603050405020304" pitchFamily="18" charset="0"/>
                          <a:cs typeface="Times New Roman" pitchFamily="18" charset="0"/>
                        </a:rPr>
                        <a:t> </a:t>
                      </a:r>
                      <a:endParaRPr lang="en-US" sz="2000" dirty="0">
                        <a:effectLst/>
                        <a:latin typeface="Times New Roman" pitchFamily="18" charset="0"/>
                        <a:ea typeface="Times New Roman" panose="02020603050405020304" pitchFamily="18" charset="0"/>
                        <a:cs typeface="Times New Roman" pitchFamily="18" charset="0"/>
                      </a:endParaRPr>
                    </a:p>
                  </a:txBody>
                  <a:tcPr marL="68580" marR="68580" marT="0" marB="0" anchor="ctr"/>
                </a:tc>
                <a:tc>
                  <a:txBody>
                    <a:bodyPr/>
                    <a:lstStyle/>
                    <a:p>
                      <a:pPr algn="ctr">
                        <a:spcAft>
                          <a:spcPts val="0"/>
                        </a:spcAft>
                      </a:pPr>
                      <a:r>
                        <a:rPr lang="en-US" sz="2000" b="1" dirty="0">
                          <a:solidFill>
                            <a:srgbClr val="000000"/>
                          </a:solidFill>
                          <a:effectLst/>
                          <a:latin typeface="Times New Roman" pitchFamily="18" charset="0"/>
                          <a:ea typeface="Times New Roman" panose="02020603050405020304" pitchFamily="18" charset="0"/>
                          <a:cs typeface="Times New Roman" pitchFamily="18" charset="0"/>
                        </a:rPr>
                        <a:t>Notes </a:t>
                      </a:r>
                      <a:endParaRPr lang="en-US" sz="2000" dirty="0">
                        <a:effectLst/>
                        <a:latin typeface="Times New Roman" pitchFamily="18" charset="0"/>
                        <a:ea typeface="Times New Roman" panose="02020603050405020304" pitchFamily="18" charset="0"/>
                        <a:cs typeface="Times New Roman" pitchFamily="18" charset="0"/>
                      </a:endParaRPr>
                    </a:p>
                  </a:txBody>
                  <a:tcPr marL="68580" marR="68580" marT="0" marB="0" anchor="ctr"/>
                </a:tc>
                <a:extLst>
                  <a:ext uri="{0D108BD9-81ED-4DB2-BD59-A6C34878D82A}">
                    <a16:rowId xmlns:a16="http://schemas.microsoft.com/office/drawing/2014/main" xmlns="" val="2521837289"/>
                  </a:ext>
                </a:extLst>
              </a:tr>
              <a:tr h="370840">
                <a:tc>
                  <a:txBody>
                    <a:bodyPr/>
                    <a:lstStyle/>
                    <a:p>
                      <a:pPr algn="ctr">
                        <a:spcAft>
                          <a:spcPts val="0"/>
                        </a:spcAft>
                      </a:pPr>
                      <a:r>
                        <a:rPr lang="en-US" sz="2000" dirty="0">
                          <a:solidFill>
                            <a:srgbClr val="000000"/>
                          </a:solidFill>
                          <a:effectLst/>
                          <a:latin typeface="Times New Roman" pitchFamily="18" charset="0"/>
                          <a:ea typeface="Times New Roman" panose="02020603050405020304" pitchFamily="18" charset="0"/>
                          <a:cs typeface="Times New Roman" pitchFamily="18" charset="0"/>
                        </a:rPr>
                        <a:t>Muhammad Khan Sur </a:t>
                      </a:r>
                      <a:endParaRPr lang="en-US" sz="2000" dirty="0">
                        <a:effectLst/>
                        <a:latin typeface="Times New Roman" pitchFamily="18" charset="0"/>
                        <a:ea typeface="Times New Roman" panose="02020603050405020304" pitchFamily="18" charset="0"/>
                        <a:cs typeface="Times New Roman" pitchFamily="18" charset="0"/>
                      </a:endParaRPr>
                    </a:p>
                  </a:txBody>
                  <a:tcPr marL="68580" marR="68580" marT="0" marB="0" anchor="ctr"/>
                </a:tc>
                <a:tc>
                  <a:txBody>
                    <a:bodyPr/>
                    <a:lstStyle/>
                    <a:p>
                      <a:pPr algn="ctr">
                        <a:spcAft>
                          <a:spcPts val="0"/>
                        </a:spcAft>
                      </a:pPr>
                      <a:r>
                        <a:rPr lang="en-US" sz="2000">
                          <a:solidFill>
                            <a:srgbClr val="000000"/>
                          </a:solidFill>
                          <a:effectLst/>
                          <a:latin typeface="Times New Roman" pitchFamily="18" charset="0"/>
                          <a:ea typeface="Times New Roman" panose="02020603050405020304" pitchFamily="18" charset="0"/>
                          <a:cs typeface="Times New Roman" pitchFamily="18" charset="0"/>
                        </a:rPr>
                        <a:t>1554–1555 </a:t>
                      </a:r>
                      <a:endParaRPr lang="en-US" sz="2000">
                        <a:effectLst/>
                        <a:latin typeface="Times New Roman" pitchFamily="18" charset="0"/>
                        <a:ea typeface="Times New Roman" panose="02020603050405020304" pitchFamily="18" charset="0"/>
                        <a:cs typeface="Times New Roman" pitchFamily="18" charset="0"/>
                      </a:endParaRPr>
                    </a:p>
                  </a:txBody>
                  <a:tcPr marL="68580" marR="68580" marT="0" marB="0" anchor="ctr"/>
                </a:tc>
                <a:tc>
                  <a:txBody>
                    <a:bodyPr/>
                    <a:lstStyle/>
                    <a:p>
                      <a:pPr algn="ctr">
                        <a:spcAft>
                          <a:spcPts val="0"/>
                        </a:spcAft>
                      </a:pPr>
                      <a:r>
                        <a:rPr lang="en-US" sz="2000">
                          <a:solidFill>
                            <a:srgbClr val="000000"/>
                          </a:solidFill>
                          <a:effectLst/>
                          <a:latin typeface="Times New Roman" pitchFamily="18" charset="0"/>
                          <a:ea typeface="Times New Roman" panose="02020603050405020304" pitchFamily="18" charset="0"/>
                          <a:cs typeface="Times New Roman" pitchFamily="18" charset="0"/>
                        </a:rPr>
                        <a:t>Declared independence and styled himself as </a:t>
                      </a:r>
                      <a:r>
                        <a:rPr lang="en-US" sz="2000" i="1">
                          <a:solidFill>
                            <a:srgbClr val="000000"/>
                          </a:solidFill>
                          <a:effectLst/>
                          <a:latin typeface="Times New Roman" pitchFamily="18" charset="0"/>
                          <a:ea typeface="Times New Roman" panose="02020603050405020304" pitchFamily="18" charset="0"/>
                          <a:cs typeface="Times New Roman" pitchFamily="18" charset="0"/>
                        </a:rPr>
                        <a:t>Shamsuddin Muhammad Shah </a:t>
                      </a:r>
                      <a:endParaRPr lang="en-US" sz="2000">
                        <a:effectLst/>
                        <a:latin typeface="Times New Roman" pitchFamily="18" charset="0"/>
                        <a:ea typeface="Times New Roman" panose="02020603050405020304" pitchFamily="18" charset="0"/>
                        <a:cs typeface="Times New Roman" pitchFamily="18" charset="0"/>
                      </a:endParaRPr>
                    </a:p>
                  </a:txBody>
                  <a:tcPr marL="68580" marR="68580" marT="0" marB="0" anchor="ctr"/>
                </a:tc>
                <a:extLst>
                  <a:ext uri="{0D108BD9-81ED-4DB2-BD59-A6C34878D82A}">
                    <a16:rowId xmlns:a16="http://schemas.microsoft.com/office/drawing/2014/main" xmlns="" val="434910910"/>
                  </a:ext>
                </a:extLst>
              </a:tr>
              <a:tr h="370840">
                <a:tc>
                  <a:txBody>
                    <a:bodyPr/>
                    <a:lstStyle/>
                    <a:p>
                      <a:pPr algn="ctr">
                        <a:spcAft>
                          <a:spcPts val="0"/>
                        </a:spcAft>
                      </a:pPr>
                      <a:r>
                        <a:rPr lang="en-US" sz="2000" dirty="0" err="1">
                          <a:solidFill>
                            <a:srgbClr val="000000"/>
                          </a:solidFill>
                          <a:effectLst/>
                          <a:latin typeface="Times New Roman" pitchFamily="18" charset="0"/>
                          <a:ea typeface="Times New Roman" panose="02020603050405020304" pitchFamily="18" charset="0"/>
                          <a:cs typeface="Times New Roman" pitchFamily="18" charset="0"/>
                        </a:rPr>
                        <a:t>Ghiyasuddin</a:t>
                      </a:r>
                      <a:r>
                        <a:rPr lang="en-US" sz="2000" dirty="0">
                          <a:solidFill>
                            <a:srgbClr val="000000"/>
                          </a:solidFill>
                          <a:effectLst/>
                          <a:latin typeface="Times New Roman" pitchFamily="18" charset="0"/>
                          <a:ea typeface="Times New Roman" panose="02020603050405020304" pitchFamily="18" charset="0"/>
                          <a:cs typeface="Times New Roman" pitchFamily="18" charset="0"/>
                        </a:rPr>
                        <a:t> Bahadur Shah II </a:t>
                      </a:r>
                      <a:endParaRPr lang="en-US" sz="2000" dirty="0">
                        <a:effectLst/>
                        <a:latin typeface="Times New Roman" pitchFamily="18" charset="0"/>
                        <a:ea typeface="Times New Roman" panose="02020603050405020304" pitchFamily="18" charset="0"/>
                        <a:cs typeface="Times New Roman" pitchFamily="18" charset="0"/>
                      </a:endParaRPr>
                    </a:p>
                  </a:txBody>
                  <a:tcPr marL="68580" marR="68580" marT="0" marB="0" anchor="ctr"/>
                </a:tc>
                <a:tc>
                  <a:txBody>
                    <a:bodyPr/>
                    <a:lstStyle/>
                    <a:p>
                      <a:pPr algn="ctr"/>
                      <a:r>
                        <a:rPr lang="en-US" sz="2000">
                          <a:solidFill>
                            <a:srgbClr val="000000"/>
                          </a:solidFill>
                          <a:effectLst/>
                          <a:latin typeface="Times New Roman" pitchFamily="18" charset="0"/>
                          <a:cs typeface="Times New Roman" pitchFamily="18" charset="0"/>
                        </a:rPr>
                        <a:t>1555–1561</a:t>
                      </a:r>
                      <a:endParaRPr lang="en-US" sz="2000">
                        <a:effectLst/>
                        <a:latin typeface="Times New Roman" pitchFamily="18" charset="0"/>
                        <a:cs typeface="Times New Roman" pitchFamily="18" charset="0"/>
                      </a:endParaRPr>
                    </a:p>
                  </a:txBody>
                  <a:tcPr marL="68580" marR="68580" marT="0" marB="0" anchor="ctr"/>
                </a:tc>
                <a:tc>
                  <a:txBody>
                    <a:bodyPr/>
                    <a:lstStyle/>
                    <a:p>
                      <a:pPr algn="ctr">
                        <a:spcAft>
                          <a:spcPts val="0"/>
                        </a:spcAft>
                      </a:pPr>
                      <a:r>
                        <a:rPr lang="en-US" sz="2000">
                          <a:solidFill>
                            <a:srgbClr val="000000"/>
                          </a:solidFill>
                          <a:effectLst/>
                          <a:latin typeface="Times New Roman" pitchFamily="18" charset="0"/>
                          <a:ea typeface="Times New Roman" panose="02020603050405020304" pitchFamily="18" charset="0"/>
                          <a:cs typeface="Times New Roman" pitchFamily="18" charset="0"/>
                        </a:rPr>
                        <a:t> </a:t>
                      </a:r>
                      <a:endParaRPr lang="en-US" sz="2000">
                        <a:effectLst/>
                        <a:latin typeface="Times New Roman" pitchFamily="18" charset="0"/>
                        <a:ea typeface="Times New Roman" panose="02020603050405020304" pitchFamily="18" charset="0"/>
                        <a:cs typeface="Times New Roman" pitchFamily="18" charset="0"/>
                      </a:endParaRPr>
                    </a:p>
                  </a:txBody>
                  <a:tcPr marL="68580" marR="68580" marT="0" marB="0" anchor="ctr"/>
                </a:tc>
                <a:extLst>
                  <a:ext uri="{0D108BD9-81ED-4DB2-BD59-A6C34878D82A}">
                    <a16:rowId xmlns:a16="http://schemas.microsoft.com/office/drawing/2014/main" xmlns="" val="3816083267"/>
                  </a:ext>
                </a:extLst>
              </a:tr>
              <a:tr h="370840">
                <a:tc>
                  <a:txBody>
                    <a:bodyPr/>
                    <a:lstStyle/>
                    <a:p>
                      <a:pPr algn="ctr">
                        <a:spcAft>
                          <a:spcPts val="0"/>
                        </a:spcAft>
                      </a:pPr>
                      <a:r>
                        <a:rPr lang="en-US" sz="2000" dirty="0" err="1">
                          <a:solidFill>
                            <a:srgbClr val="000000"/>
                          </a:solidFill>
                          <a:effectLst/>
                          <a:latin typeface="Times New Roman" pitchFamily="18" charset="0"/>
                          <a:ea typeface="Times New Roman" panose="02020603050405020304" pitchFamily="18" charset="0"/>
                          <a:cs typeface="Times New Roman" pitchFamily="18" charset="0"/>
                        </a:rPr>
                        <a:t>Ghiyasuddin</a:t>
                      </a:r>
                      <a:r>
                        <a:rPr lang="en-US" sz="2000" dirty="0">
                          <a:solidFill>
                            <a:srgbClr val="000000"/>
                          </a:solidFill>
                          <a:effectLst/>
                          <a:latin typeface="Times New Roman" pitchFamily="18" charset="0"/>
                          <a:ea typeface="Times New Roman" panose="02020603050405020304" pitchFamily="18" charset="0"/>
                          <a:cs typeface="Times New Roman" pitchFamily="18" charset="0"/>
                        </a:rPr>
                        <a:t> Jalal Shah </a:t>
                      </a:r>
                      <a:endParaRPr lang="en-US" sz="2000" dirty="0">
                        <a:effectLst/>
                        <a:latin typeface="Times New Roman" pitchFamily="18" charset="0"/>
                        <a:ea typeface="Times New Roman" panose="02020603050405020304" pitchFamily="18" charset="0"/>
                        <a:cs typeface="Times New Roman" pitchFamily="18" charset="0"/>
                      </a:endParaRPr>
                    </a:p>
                  </a:txBody>
                  <a:tcPr marL="68580" marR="68580" marT="0" marB="0" anchor="ctr"/>
                </a:tc>
                <a:tc>
                  <a:txBody>
                    <a:bodyPr/>
                    <a:lstStyle/>
                    <a:p>
                      <a:pPr algn="ctr"/>
                      <a:r>
                        <a:rPr lang="en-US" sz="2000">
                          <a:solidFill>
                            <a:srgbClr val="000000"/>
                          </a:solidFill>
                          <a:effectLst/>
                          <a:latin typeface="Times New Roman" pitchFamily="18" charset="0"/>
                          <a:cs typeface="Times New Roman" pitchFamily="18" charset="0"/>
                        </a:rPr>
                        <a:t>1561–1563</a:t>
                      </a:r>
                      <a:endParaRPr lang="en-US" sz="2000">
                        <a:effectLst/>
                        <a:latin typeface="Times New Roman" pitchFamily="18" charset="0"/>
                        <a:cs typeface="Times New Roman" pitchFamily="18" charset="0"/>
                      </a:endParaRPr>
                    </a:p>
                  </a:txBody>
                  <a:tcPr marL="68580" marR="68580" marT="0" marB="0" anchor="ctr"/>
                </a:tc>
                <a:tc>
                  <a:txBody>
                    <a:bodyPr/>
                    <a:lstStyle/>
                    <a:p>
                      <a:pPr algn="ctr">
                        <a:spcAft>
                          <a:spcPts val="0"/>
                        </a:spcAft>
                      </a:pPr>
                      <a:r>
                        <a:rPr lang="en-US" sz="2000">
                          <a:solidFill>
                            <a:srgbClr val="000000"/>
                          </a:solidFill>
                          <a:effectLst/>
                          <a:latin typeface="Times New Roman" pitchFamily="18" charset="0"/>
                          <a:ea typeface="Times New Roman" panose="02020603050405020304" pitchFamily="18" charset="0"/>
                          <a:cs typeface="Times New Roman" pitchFamily="18" charset="0"/>
                        </a:rPr>
                        <a:t> </a:t>
                      </a:r>
                      <a:endParaRPr lang="en-US" sz="2000">
                        <a:effectLst/>
                        <a:latin typeface="Times New Roman" pitchFamily="18" charset="0"/>
                        <a:ea typeface="Times New Roman" panose="02020603050405020304" pitchFamily="18" charset="0"/>
                        <a:cs typeface="Times New Roman" pitchFamily="18" charset="0"/>
                      </a:endParaRPr>
                    </a:p>
                  </a:txBody>
                  <a:tcPr marL="68580" marR="68580" marT="0" marB="0" anchor="ctr"/>
                </a:tc>
                <a:extLst>
                  <a:ext uri="{0D108BD9-81ED-4DB2-BD59-A6C34878D82A}">
                    <a16:rowId xmlns:a16="http://schemas.microsoft.com/office/drawing/2014/main" xmlns="" val="3752142471"/>
                  </a:ext>
                </a:extLst>
              </a:tr>
              <a:tr h="370840">
                <a:tc>
                  <a:txBody>
                    <a:bodyPr/>
                    <a:lstStyle/>
                    <a:p>
                      <a:pPr algn="ctr">
                        <a:spcAft>
                          <a:spcPts val="0"/>
                        </a:spcAft>
                      </a:pPr>
                      <a:r>
                        <a:rPr lang="en-US" sz="2000" dirty="0" err="1">
                          <a:solidFill>
                            <a:srgbClr val="000000"/>
                          </a:solidFill>
                          <a:effectLst/>
                          <a:latin typeface="Times New Roman" pitchFamily="18" charset="0"/>
                          <a:ea typeface="Times New Roman" panose="02020603050405020304" pitchFamily="18" charset="0"/>
                          <a:cs typeface="Times New Roman" pitchFamily="18" charset="0"/>
                        </a:rPr>
                        <a:t>Ghiyasuddin</a:t>
                      </a:r>
                      <a:r>
                        <a:rPr lang="en-US" sz="2000" dirty="0">
                          <a:solidFill>
                            <a:srgbClr val="000000"/>
                          </a:solidFill>
                          <a:effectLst/>
                          <a:latin typeface="Times New Roman" pitchFamily="18" charset="0"/>
                          <a:ea typeface="Times New Roman" panose="02020603050405020304" pitchFamily="18" charset="0"/>
                          <a:cs typeface="Times New Roman" pitchFamily="18" charset="0"/>
                        </a:rPr>
                        <a:t> Bahadur Shah III </a:t>
                      </a:r>
                      <a:endParaRPr lang="en-US" sz="2000" dirty="0">
                        <a:effectLst/>
                        <a:latin typeface="Times New Roman" pitchFamily="18" charset="0"/>
                        <a:ea typeface="Times New Roman" panose="02020603050405020304" pitchFamily="18" charset="0"/>
                        <a:cs typeface="Times New Roman" pitchFamily="18" charset="0"/>
                      </a:endParaRPr>
                    </a:p>
                  </a:txBody>
                  <a:tcPr marL="68580" marR="68580" marT="0" marB="0" anchor="ctr"/>
                </a:tc>
                <a:tc>
                  <a:txBody>
                    <a:bodyPr/>
                    <a:lstStyle/>
                    <a:p>
                      <a:pPr algn="ctr"/>
                      <a:r>
                        <a:rPr lang="en-US" sz="2000" dirty="0">
                          <a:solidFill>
                            <a:srgbClr val="000000"/>
                          </a:solidFill>
                          <a:effectLst/>
                          <a:latin typeface="Times New Roman" pitchFamily="18" charset="0"/>
                          <a:cs typeface="Times New Roman" pitchFamily="18" charset="0"/>
                        </a:rPr>
                        <a:t>1563–1564</a:t>
                      </a:r>
                      <a:endParaRPr lang="en-US" sz="2000" dirty="0">
                        <a:effectLst/>
                        <a:latin typeface="Times New Roman" pitchFamily="18" charset="0"/>
                        <a:cs typeface="Times New Roman" pitchFamily="18" charset="0"/>
                      </a:endParaRPr>
                    </a:p>
                  </a:txBody>
                  <a:tcPr marL="68580" marR="68580" marT="0" marB="0" anchor="ctr"/>
                </a:tc>
                <a:tc>
                  <a:txBody>
                    <a:bodyPr/>
                    <a:lstStyle/>
                    <a:p>
                      <a:pPr algn="ctr">
                        <a:spcAft>
                          <a:spcPts val="0"/>
                        </a:spcAft>
                      </a:pPr>
                      <a:r>
                        <a:rPr lang="en-US" sz="2000" dirty="0">
                          <a:solidFill>
                            <a:srgbClr val="000000"/>
                          </a:solidFill>
                          <a:effectLst/>
                          <a:latin typeface="Times New Roman" pitchFamily="18" charset="0"/>
                          <a:ea typeface="Times New Roman" panose="02020603050405020304" pitchFamily="18" charset="0"/>
                          <a:cs typeface="Times New Roman" pitchFamily="18" charset="0"/>
                        </a:rPr>
                        <a:t> </a:t>
                      </a:r>
                      <a:endParaRPr lang="en-US" sz="2000" dirty="0">
                        <a:effectLst/>
                        <a:latin typeface="Times New Roman" pitchFamily="18" charset="0"/>
                        <a:ea typeface="Times New Roman" panose="02020603050405020304" pitchFamily="18" charset="0"/>
                        <a:cs typeface="Times New Roman" pitchFamily="18" charset="0"/>
                      </a:endParaRPr>
                    </a:p>
                  </a:txBody>
                  <a:tcPr marL="68580" marR="68580" marT="0" marB="0" anchor="ctr"/>
                </a:tc>
                <a:extLst>
                  <a:ext uri="{0D108BD9-81ED-4DB2-BD59-A6C34878D82A}">
                    <a16:rowId xmlns:a16="http://schemas.microsoft.com/office/drawing/2014/main" xmlns="" val="1170381569"/>
                  </a:ext>
                </a:extLst>
              </a:tr>
            </a:tbl>
          </a:graphicData>
        </a:graphic>
      </p:graphicFrame>
      <p:sp>
        <p:nvSpPr>
          <p:cNvPr id="10" name="Rectangle 9">
            <a:extLst>
              <a:ext uri="{FF2B5EF4-FFF2-40B4-BE49-F238E27FC236}">
                <a16:creationId xmlns:a16="http://schemas.microsoft.com/office/drawing/2014/main" xmlns="" id="{F36E6F08-E217-C445-86BA-66EF86761DA3}"/>
              </a:ext>
            </a:extLst>
          </p:cNvPr>
          <p:cNvSpPr/>
          <p:nvPr/>
        </p:nvSpPr>
        <p:spPr>
          <a:xfrm>
            <a:off x="661226" y="2002817"/>
            <a:ext cx="4494050" cy="400110"/>
          </a:xfrm>
          <a:prstGeom prst="rect">
            <a:avLst/>
          </a:prstGeom>
        </p:spPr>
        <p:txBody>
          <a:bodyPr wrap="square">
            <a:spAutoFit/>
          </a:bodyPr>
          <a:lstStyle/>
          <a:p>
            <a:pPr algn="just">
              <a:spcAft>
                <a:spcPts val="0"/>
              </a:spcAft>
            </a:pPr>
            <a:r>
              <a:rPr lang="en-US" sz="2000" b="1" i="1" dirty="0">
                <a:solidFill>
                  <a:srgbClr val="002060"/>
                </a:solidFill>
                <a:latin typeface="Times New Roman" pitchFamily="18" charset="0"/>
                <a:ea typeface="Times New Roman" pitchFamily="18" charset="0"/>
                <a:cs typeface="Times New Roman" pitchFamily="18" charset="0"/>
              </a:rPr>
              <a:t>Muhammad Shah dynasty (1554–1564) </a:t>
            </a:r>
            <a:endParaRPr lang="en-US" sz="2000" i="1" dirty="0">
              <a:solidFill>
                <a:srgbClr val="002060"/>
              </a:solidFill>
              <a:effectLst/>
              <a:latin typeface="Times New Roman" pitchFamily="18" charset="0"/>
              <a:ea typeface="Times New Roman" pitchFamily="18" charset="0"/>
              <a:cs typeface="Times New Roman" pitchFamily="18" charset="0"/>
            </a:endParaRPr>
          </a:p>
        </p:txBody>
      </p:sp>
    </p:spTree>
    <p:extLst>
      <p:ext uri="{BB962C8B-B14F-4D97-AF65-F5344CB8AC3E}">
        <p14:creationId xmlns:p14="http://schemas.microsoft.com/office/powerpoint/2010/main" val="21200845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D8B30722-BC96-3A41-88A3-8E89CE96F2BA}"/>
              </a:ext>
            </a:extLst>
          </p:cNvPr>
          <p:cNvSpPr>
            <a:spLocks noGrp="1"/>
          </p:cNvSpPr>
          <p:nvPr>
            <p:ph type="title"/>
          </p:nvPr>
        </p:nvSpPr>
        <p:spPr>
          <a:xfrm>
            <a:off x="678873" y="803564"/>
            <a:ext cx="8506691" cy="1002352"/>
          </a:xfrm>
        </p:spPr>
        <p:txBody>
          <a:bodyPr>
            <a:noAutofit/>
          </a:bodyPr>
          <a:lstStyle/>
          <a:p>
            <a:pPr algn="ctr"/>
            <a:r>
              <a:rPr lang="en-US" sz="3200" b="1" dirty="0" smtClean="0">
                <a:solidFill>
                  <a:srgbClr val="C00000"/>
                </a:solidFill>
                <a:latin typeface="Times New Roman" pitchFamily="18" charset="0"/>
                <a:cs typeface="Times New Roman" pitchFamily="18" charset="0"/>
              </a:rPr>
              <a:t>BENGAL SULTANATE - LIST OF DYNASTIES </a:t>
            </a:r>
            <a:endParaRPr lang="en-US" sz="3200" b="1" dirty="0">
              <a:solidFill>
                <a:srgbClr val="C00000"/>
              </a:solidFill>
              <a:latin typeface="Times New Roman" pitchFamily="18" charset="0"/>
              <a:cs typeface="Times New Roman" pitchFamily="18" charset="0"/>
            </a:endParaRPr>
          </a:p>
        </p:txBody>
      </p:sp>
      <p:graphicFrame>
        <p:nvGraphicFramePr>
          <p:cNvPr id="9" name="Content Placeholder 8">
            <a:extLst>
              <a:ext uri="{FF2B5EF4-FFF2-40B4-BE49-F238E27FC236}">
                <a16:creationId xmlns:a16="http://schemas.microsoft.com/office/drawing/2014/main" xmlns="" id="{88E18937-16DD-C24F-ADC2-4DDD5728F0A0}"/>
              </a:ext>
            </a:extLst>
          </p:cNvPr>
          <p:cNvGraphicFramePr>
            <a:graphicFrameLocks noGrp="1"/>
          </p:cNvGraphicFramePr>
          <p:nvPr>
            <p:ph idx="1"/>
            <p:extLst>
              <p:ext uri="{D42A27DB-BD31-4B8C-83A1-F6EECF244321}">
                <p14:modId xmlns:p14="http://schemas.microsoft.com/office/powerpoint/2010/main" val="1257461488"/>
              </p:ext>
            </p:extLst>
          </p:nvPr>
        </p:nvGraphicFramePr>
        <p:xfrm>
          <a:off x="678874" y="2206026"/>
          <a:ext cx="8506689" cy="2092960"/>
        </p:xfrm>
        <a:graphic>
          <a:graphicData uri="http://schemas.openxmlformats.org/drawingml/2006/table">
            <a:tbl>
              <a:tblPr firstRow="1" bandRow="1">
                <a:tableStyleId>{5C22544A-7EE6-4342-B048-85BDC9FD1C3A}</a:tableStyleId>
              </a:tblPr>
              <a:tblGrid>
                <a:gridCol w="2835563">
                  <a:extLst>
                    <a:ext uri="{9D8B030D-6E8A-4147-A177-3AD203B41FA5}">
                      <a16:colId xmlns:a16="http://schemas.microsoft.com/office/drawing/2014/main" xmlns="" val="1222895327"/>
                    </a:ext>
                  </a:extLst>
                </a:gridCol>
                <a:gridCol w="2835563">
                  <a:extLst>
                    <a:ext uri="{9D8B030D-6E8A-4147-A177-3AD203B41FA5}">
                      <a16:colId xmlns:a16="http://schemas.microsoft.com/office/drawing/2014/main" xmlns="" val="3408734270"/>
                    </a:ext>
                  </a:extLst>
                </a:gridCol>
                <a:gridCol w="2835563">
                  <a:extLst>
                    <a:ext uri="{9D8B030D-6E8A-4147-A177-3AD203B41FA5}">
                      <a16:colId xmlns:a16="http://schemas.microsoft.com/office/drawing/2014/main" xmlns="" val="3214916630"/>
                    </a:ext>
                  </a:extLst>
                </a:gridCol>
              </a:tblGrid>
              <a:tr h="370840">
                <a:tc>
                  <a:txBody>
                    <a:bodyPr/>
                    <a:lstStyle/>
                    <a:p>
                      <a:pPr algn="ctr">
                        <a:spcAft>
                          <a:spcPts val="0"/>
                        </a:spcAft>
                      </a:pPr>
                      <a:r>
                        <a:rPr lang="en-US" sz="2000" b="1" dirty="0">
                          <a:solidFill>
                            <a:srgbClr val="000000"/>
                          </a:solidFill>
                          <a:effectLst/>
                          <a:latin typeface="Times New Roman" pitchFamily="18" charset="0"/>
                          <a:ea typeface="Times New Roman" panose="02020603050405020304" pitchFamily="18" charset="0"/>
                          <a:cs typeface="Times New Roman" pitchFamily="18" charset="0"/>
                        </a:rPr>
                        <a:t>Name </a:t>
                      </a:r>
                      <a:endParaRPr lang="en-US" sz="2000" dirty="0">
                        <a:effectLst/>
                        <a:latin typeface="Times New Roman" pitchFamily="18" charset="0"/>
                        <a:ea typeface="Times New Roman" panose="02020603050405020304" pitchFamily="18" charset="0"/>
                        <a:cs typeface="Times New Roman" pitchFamily="18" charset="0"/>
                      </a:endParaRP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000000"/>
                          </a:solidFill>
                          <a:effectLst/>
                          <a:latin typeface="Times New Roman" pitchFamily="18" charset="0"/>
                          <a:ea typeface="Times New Roman" panose="02020603050405020304" pitchFamily="18" charset="0"/>
                          <a:cs typeface="Times New Roman" pitchFamily="18" charset="0"/>
                        </a:rPr>
                        <a:t>Ruling Duration</a:t>
                      </a:r>
                      <a:endParaRPr lang="en-US" sz="2000" dirty="0" smtClean="0">
                        <a:effectLst/>
                        <a:latin typeface="Times New Roman" pitchFamily="18" charset="0"/>
                        <a:ea typeface="Times New Roman" panose="02020603050405020304" pitchFamily="18" charset="0"/>
                        <a:cs typeface="Times New Roman" pitchFamily="18" charset="0"/>
                      </a:endParaRPr>
                    </a:p>
                    <a:p>
                      <a:pPr algn="ctr">
                        <a:spcAft>
                          <a:spcPts val="0"/>
                        </a:spcAft>
                      </a:pPr>
                      <a:endParaRPr lang="en-US" sz="2000" dirty="0">
                        <a:effectLst/>
                        <a:latin typeface="Times New Roman" pitchFamily="18" charset="0"/>
                        <a:ea typeface="Times New Roman" panose="02020603050405020304" pitchFamily="18" charset="0"/>
                        <a:cs typeface="Times New Roman" pitchFamily="18" charset="0"/>
                      </a:endParaRPr>
                    </a:p>
                  </a:txBody>
                  <a:tcPr marL="68580" marR="68580" marT="0" marB="0"/>
                </a:tc>
                <a:tc>
                  <a:txBody>
                    <a:bodyPr/>
                    <a:lstStyle/>
                    <a:p>
                      <a:pPr algn="ctr">
                        <a:spcAft>
                          <a:spcPts val="0"/>
                        </a:spcAft>
                      </a:pPr>
                      <a:r>
                        <a:rPr lang="en-US" sz="2000" b="1">
                          <a:solidFill>
                            <a:srgbClr val="000000"/>
                          </a:solidFill>
                          <a:effectLst/>
                          <a:latin typeface="Times New Roman" pitchFamily="18" charset="0"/>
                          <a:ea typeface="Times New Roman" panose="02020603050405020304" pitchFamily="18" charset="0"/>
                          <a:cs typeface="Times New Roman" pitchFamily="18" charset="0"/>
                        </a:rPr>
                        <a:t>Notes </a:t>
                      </a:r>
                      <a:endParaRPr lang="en-US" sz="2000">
                        <a:effectLst/>
                        <a:latin typeface="Times New Roman" pitchFamily="18" charset="0"/>
                        <a:ea typeface="Times New Roman" panose="02020603050405020304" pitchFamily="18" charset="0"/>
                        <a:cs typeface="Times New Roman" pitchFamily="18" charset="0"/>
                      </a:endParaRPr>
                    </a:p>
                  </a:txBody>
                  <a:tcPr marL="68580" marR="68580" marT="0" marB="0"/>
                </a:tc>
                <a:extLst>
                  <a:ext uri="{0D108BD9-81ED-4DB2-BD59-A6C34878D82A}">
                    <a16:rowId xmlns:a16="http://schemas.microsoft.com/office/drawing/2014/main" xmlns="" val="1076537057"/>
                  </a:ext>
                </a:extLst>
              </a:tr>
              <a:tr h="370840">
                <a:tc>
                  <a:txBody>
                    <a:bodyPr/>
                    <a:lstStyle/>
                    <a:p>
                      <a:pPr algn="ctr">
                        <a:spcAft>
                          <a:spcPts val="0"/>
                        </a:spcAft>
                      </a:pPr>
                      <a:r>
                        <a:rPr lang="en-US" sz="2000" dirty="0">
                          <a:solidFill>
                            <a:srgbClr val="000000"/>
                          </a:solidFill>
                          <a:effectLst/>
                          <a:latin typeface="Times New Roman" pitchFamily="18" charset="0"/>
                          <a:ea typeface="Times New Roman" panose="02020603050405020304" pitchFamily="18" charset="0"/>
                          <a:cs typeface="Times New Roman" pitchFamily="18" charset="0"/>
                        </a:rPr>
                        <a:t>Taj Khan </a:t>
                      </a:r>
                      <a:r>
                        <a:rPr lang="en-US" sz="2000" dirty="0" err="1">
                          <a:solidFill>
                            <a:srgbClr val="000000"/>
                          </a:solidFill>
                          <a:effectLst/>
                          <a:latin typeface="Times New Roman" pitchFamily="18" charset="0"/>
                          <a:ea typeface="Times New Roman" panose="02020603050405020304" pitchFamily="18" charset="0"/>
                          <a:cs typeface="Times New Roman" pitchFamily="18" charset="0"/>
                        </a:rPr>
                        <a:t>Karrani</a:t>
                      </a:r>
                      <a:r>
                        <a:rPr lang="en-US" sz="2000" dirty="0">
                          <a:solidFill>
                            <a:srgbClr val="000000"/>
                          </a:solidFill>
                          <a:effectLst/>
                          <a:latin typeface="Times New Roman" pitchFamily="18" charset="0"/>
                          <a:ea typeface="Times New Roman" panose="02020603050405020304" pitchFamily="18" charset="0"/>
                          <a:cs typeface="Times New Roman" pitchFamily="18" charset="0"/>
                        </a:rPr>
                        <a:t> </a:t>
                      </a:r>
                      <a:endParaRPr lang="en-US" sz="2000" dirty="0">
                        <a:effectLst/>
                        <a:latin typeface="Times New Roman" pitchFamily="18" charset="0"/>
                        <a:ea typeface="Times New Roman" panose="02020603050405020304" pitchFamily="18" charset="0"/>
                        <a:cs typeface="Times New Roman" pitchFamily="18" charset="0"/>
                      </a:endParaRPr>
                    </a:p>
                  </a:txBody>
                  <a:tcPr marL="68580" marR="68580" marT="0" marB="0"/>
                </a:tc>
                <a:tc>
                  <a:txBody>
                    <a:bodyPr/>
                    <a:lstStyle/>
                    <a:p>
                      <a:pPr algn="ctr">
                        <a:spcAft>
                          <a:spcPts val="0"/>
                        </a:spcAft>
                      </a:pPr>
                      <a:r>
                        <a:rPr lang="en-US" sz="2000">
                          <a:solidFill>
                            <a:srgbClr val="000000"/>
                          </a:solidFill>
                          <a:effectLst/>
                          <a:latin typeface="Times New Roman" pitchFamily="18" charset="0"/>
                          <a:ea typeface="Times New Roman" panose="02020603050405020304" pitchFamily="18" charset="0"/>
                          <a:cs typeface="Times New Roman" pitchFamily="18" charset="0"/>
                        </a:rPr>
                        <a:t> </a:t>
                      </a:r>
                      <a:endParaRPr lang="en-US" sz="2000">
                        <a:effectLst/>
                        <a:latin typeface="Times New Roman" pitchFamily="18" charset="0"/>
                        <a:ea typeface="Times New Roman" panose="02020603050405020304" pitchFamily="18" charset="0"/>
                        <a:cs typeface="Times New Roman" pitchFamily="18" charset="0"/>
                      </a:endParaRPr>
                    </a:p>
                  </a:txBody>
                  <a:tcPr marL="68580" marR="68580" marT="0" marB="0"/>
                </a:tc>
                <a:tc>
                  <a:txBody>
                    <a:bodyPr/>
                    <a:lstStyle/>
                    <a:p>
                      <a:pPr algn="ctr">
                        <a:spcAft>
                          <a:spcPts val="0"/>
                        </a:spcAft>
                      </a:pPr>
                      <a:r>
                        <a:rPr lang="en-US" sz="2000">
                          <a:solidFill>
                            <a:srgbClr val="000000"/>
                          </a:solidFill>
                          <a:effectLst/>
                          <a:latin typeface="Times New Roman" pitchFamily="18" charset="0"/>
                          <a:ea typeface="Times New Roman" panose="02020603050405020304" pitchFamily="18" charset="0"/>
                          <a:cs typeface="Times New Roman" pitchFamily="18" charset="0"/>
                        </a:rPr>
                        <a:t> </a:t>
                      </a:r>
                      <a:endParaRPr lang="en-US" sz="2000">
                        <a:effectLst/>
                        <a:latin typeface="Times New Roman" pitchFamily="18" charset="0"/>
                        <a:ea typeface="Times New Roman" panose="02020603050405020304" pitchFamily="18" charset="0"/>
                        <a:cs typeface="Times New Roman" pitchFamily="18" charset="0"/>
                      </a:endParaRPr>
                    </a:p>
                  </a:txBody>
                  <a:tcPr marL="68580" marR="68580" marT="0" marB="0"/>
                </a:tc>
                <a:extLst>
                  <a:ext uri="{0D108BD9-81ED-4DB2-BD59-A6C34878D82A}">
                    <a16:rowId xmlns:a16="http://schemas.microsoft.com/office/drawing/2014/main" xmlns="" val="3144223788"/>
                  </a:ext>
                </a:extLst>
              </a:tr>
              <a:tr h="370840">
                <a:tc>
                  <a:txBody>
                    <a:bodyPr/>
                    <a:lstStyle/>
                    <a:p>
                      <a:pPr algn="ctr">
                        <a:spcAft>
                          <a:spcPts val="0"/>
                        </a:spcAft>
                      </a:pPr>
                      <a:r>
                        <a:rPr lang="en-US" sz="2000" dirty="0" err="1">
                          <a:solidFill>
                            <a:srgbClr val="000000"/>
                          </a:solidFill>
                          <a:effectLst/>
                          <a:latin typeface="Times New Roman" pitchFamily="18" charset="0"/>
                          <a:ea typeface="Times New Roman" panose="02020603050405020304" pitchFamily="18" charset="0"/>
                          <a:cs typeface="Times New Roman" pitchFamily="18" charset="0"/>
                        </a:rPr>
                        <a:t>Sulaiman</a:t>
                      </a:r>
                      <a:r>
                        <a:rPr lang="en-US" sz="2000" dirty="0">
                          <a:solidFill>
                            <a:srgbClr val="000000"/>
                          </a:solidFill>
                          <a:effectLst/>
                          <a:latin typeface="Times New Roman" pitchFamily="18" charset="0"/>
                          <a:ea typeface="Times New Roman" panose="02020603050405020304" pitchFamily="18" charset="0"/>
                          <a:cs typeface="Times New Roman" pitchFamily="18" charset="0"/>
                        </a:rPr>
                        <a:t> Khan </a:t>
                      </a:r>
                      <a:r>
                        <a:rPr lang="en-US" sz="2000" dirty="0" err="1">
                          <a:solidFill>
                            <a:srgbClr val="000000"/>
                          </a:solidFill>
                          <a:effectLst/>
                          <a:latin typeface="Times New Roman" pitchFamily="18" charset="0"/>
                          <a:ea typeface="Times New Roman" panose="02020603050405020304" pitchFamily="18" charset="0"/>
                          <a:cs typeface="Times New Roman" pitchFamily="18" charset="0"/>
                        </a:rPr>
                        <a:t>Karrani</a:t>
                      </a:r>
                      <a:r>
                        <a:rPr lang="en-US" sz="2000" dirty="0">
                          <a:solidFill>
                            <a:srgbClr val="000000"/>
                          </a:solidFill>
                          <a:effectLst/>
                          <a:latin typeface="Times New Roman" pitchFamily="18" charset="0"/>
                          <a:ea typeface="Times New Roman" panose="02020603050405020304" pitchFamily="18" charset="0"/>
                          <a:cs typeface="Times New Roman" pitchFamily="18" charset="0"/>
                        </a:rPr>
                        <a:t> </a:t>
                      </a:r>
                      <a:endParaRPr lang="en-US" sz="2000" dirty="0">
                        <a:effectLst/>
                        <a:latin typeface="Times New Roman" pitchFamily="18" charset="0"/>
                        <a:ea typeface="Times New Roman" panose="02020603050405020304" pitchFamily="18" charset="0"/>
                        <a:cs typeface="Times New Roman" pitchFamily="18" charset="0"/>
                      </a:endParaRPr>
                    </a:p>
                  </a:txBody>
                  <a:tcPr marL="68580" marR="68580" marT="0" marB="0"/>
                </a:tc>
                <a:tc>
                  <a:txBody>
                    <a:bodyPr/>
                    <a:lstStyle/>
                    <a:p>
                      <a:pPr algn="ctr">
                        <a:spcAft>
                          <a:spcPts val="0"/>
                        </a:spcAft>
                      </a:pPr>
                      <a:r>
                        <a:rPr lang="en-US" sz="2000" dirty="0">
                          <a:solidFill>
                            <a:srgbClr val="000000"/>
                          </a:solidFill>
                          <a:effectLst/>
                          <a:latin typeface="Times New Roman" pitchFamily="18" charset="0"/>
                          <a:ea typeface="Times New Roman" panose="02020603050405020304" pitchFamily="18" charset="0"/>
                          <a:cs typeface="Times New Roman" pitchFamily="18" charset="0"/>
                        </a:rPr>
                        <a:t>1566–1572 </a:t>
                      </a:r>
                      <a:endParaRPr lang="en-US" sz="2000" dirty="0">
                        <a:effectLst/>
                        <a:latin typeface="Times New Roman" pitchFamily="18" charset="0"/>
                        <a:ea typeface="Times New Roman" panose="02020603050405020304" pitchFamily="18" charset="0"/>
                        <a:cs typeface="Times New Roman" pitchFamily="18" charset="0"/>
                      </a:endParaRPr>
                    </a:p>
                  </a:txBody>
                  <a:tcPr marL="68580" marR="68580" marT="0" marB="0"/>
                </a:tc>
                <a:tc>
                  <a:txBody>
                    <a:bodyPr/>
                    <a:lstStyle/>
                    <a:p>
                      <a:pPr algn="ctr">
                        <a:spcAft>
                          <a:spcPts val="0"/>
                        </a:spcAft>
                      </a:pPr>
                      <a:r>
                        <a:rPr lang="en-US" sz="2000">
                          <a:solidFill>
                            <a:srgbClr val="000000"/>
                          </a:solidFill>
                          <a:effectLst/>
                          <a:latin typeface="Times New Roman" pitchFamily="18" charset="0"/>
                          <a:ea typeface="Times New Roman" panose="02020603050405020304" pitchFamily="18" charset="0"/>
                          <a:cs typeface="Times New Roman" pitchFamily="18" charset="0"/>
                        </a:rPr>
                        <a:t> </a:t>
                      </a:r>
                      <a:endParaRPr lang="en-US" sz="2000">
                        <a:effectLst/>
                        <a:latin typeface="Times New Roman" pitchFamily="18" charset="0"/>
                        <a:ea typeface="Times New Roman" panose="02020603050405020304" pitchFamily="18" charset="0"/>
                        <a:cs typeface="Times New Roman" pitchFamily="18" charset="0"/>
                      </a:endParaRPr>
                    </a:p>
                  </a:txBody>
                  <a:tcPr marL="68580" marR="68580" marT="0" marB="0"/>
                </a:tc>
                <a:extLst>
                  <a:ext uri="{0D108BD9-81ED-4DB2-BD59-A6C34878D82A}">
                    <a16:rowId xmlns:a16="http://schemas.microsoft.com/office/drawing/2014/main" xmlns="" val="1208179866"/>
                  </a:ext>
                </a:extLst>
              </a:tr>
              <a:tr h="370840">
                <a:tc>
                  <a:txBody>
                    <a:bodyPr/>
                    <a:lstStyle/>
                    <a:p>
                      <a:pPr algn="ctr">
                        <a:spcAft>
                          <a:spcPts val="0"/>
                        </a:spcAft>
                      </a:pPr>
                      <a:r>
                        <a:rPr lang="en-US" sz="2000" dirty="0" err="1">
                          <a:solidFill>
                            <a:srgbClr val="000000"/>
                          </a:solidFill>
                          <a:effectLst/>
                          <a:latin typeface="Times New Roman" pitchFamily="18" charset="0"/>
                          <a:ea typeface="Times New Roman" panose="02020603050405020304" pitchFamily="18" charset="0"/>
                          <a:cs typeface="Times New Roman" pitchFamily="18" charset="0"/>
                        </a:rPr>
                        <a:t>Bayazid</a:t>
                      </a:r>
                      <a:r>
                        <a:rPr lang="en-US" sz="2000" dirty="0">
                          <a:solidFill>
                            <a:srgbClr val="000000"/>
                          </a:solidFill>
                          <a:effectLst/>
                          <a:latin typeface="Times New Roman" pitchFamily="18" charset="0"/>
                          <a:ea typeface="Times New Roman" panose="02020603050405020304" pitchFamily="18" charset="0"/>
                          <a:cs typeface="Times New Roman" pitchFamily="18" charset="0"/>
                        </a:rPr>
                        <a:t> Khan </a:t>
                      </a:r>
                      <a:r>
                        <a:rPr lang="en-US" sz="2000" dirty="0" err="1">
                          <a:solidFill>
                            <a:srgbClr val="000000"/>
                          </a:solidFill>
                          <a:effectLst/>
                          <a:latin typeface="Times New Roman" pitchFamily="18" charset="0"/>
                          <a:ea typeface="Times New Roman" panose="02020603050405020304" pitchFamily="18" charset="0"/>
                          <a:cs typeface="Times New Roman" pitchFamily="18" charset="0"/>
                        </a:rPr>
                        <a:t>Karrani</a:t>
                      </a:r>
                      <a:r>
                        <a:rPr lang="en-US" sz="2000" dirty="0">
                          <a:solidFill>
                            <a:srgbClr val="000000"/>
                          </a:solidFill>
                          <a:effectLst/>
                          <a:latin typeface="Times New Roman" pitchFamily="18" charset="0"/>
                          <a:ea typeface="Times New Roman" panose="02020603050405020304" pitchFamily="18" charset="0"/>
                          <a:cs typeface="Times New Roman" pitchFamily="18" charset="0"/>
                        </a:rPr>
                        <a:t> </a:t>
                      </a:r>
                      <a:endParaRPr lang="en-US" sz="2000" dirty="0">
                        <a:effectLst/>
                        <a:latin typeface="Times New Roman" pitchFamily="18" charset="0"/>
                        <a:ea typeface="Times New Roman" panose="02020603050405020304" pitchFamily="18" charset="0"/>
                        <a:cs typeface="Times New Roman" pitchFamily="18" charset="0"/>
                      </a:endParaRPr>
                    </a:p>
                  </a:txBody>
                  <a:tcPr marL="68580" marR="68580" marT="0" marB="0"/>
                </a:tc>
                <a:tc>
                  <a:txBody>
                    <a:bodyPr/>
                    <a:lstStyle/>
                    <a:p>
                      <a:pPr algn="ctr">
                        <a:spcAft>
                          <a:spcPts val="0"/>
                        </a:spcAft>
                      </a:pPr>
                      <a:r>
                        <a:rPr lang="en-US" sz="2000">
                          <a:solidFill>
                            <a:srgbClr val="000000"/>
                          </a:solidFill>
                          <a:effectLst/>
                          <a:latin typeface="Times New Roman" pitchFamily="18" charset="0"/>
                          <a:ea typeface="Times New Roman" panose="02020603050405020304" pitchFamily="18" charset="0"/>
                          <a:cs typeface="Times New Roman" pitchFamily="18" charset="0"/>
                        </a:rPr>
                        <a:t>1572 </a:t>
                      </a:r>
                      <a:endParaRPr lang="en-US" sz="2000">
                        <a:effectLst/>
                        <a:latin typeface="Times New Roman" pitchFamily="18" charset="0"/>
                        <a:ea typeface="Times New Roman" panose="02020603050405020304" pitchFamily="18" charset="0"/>
                        <a:cs typeface="Times New Roman" pitchFamily="18" charset="0"/>
                      </a:endParaRPr>
                    </a:p>
                  </a:txBody>
                  <a:tcPr marL="68580" marR="68580" marT="0" marB="0"/>
                </a:tc>
                <a:tc>
                  <a:txBody>
                    <a:bodyPr/>
                    <a:lstStyle/>
                    <a:p>
                      <a:pPr algn="ctr">
                        <a:spcAft>
                          <a:spcPts val="0"/>
                        </a:spcAft>
                      </a:pPr>
                      <a:r>
                        <a:rPr lang="en-US" sz="2000">
                          <a:solidFill>
                            <a:srgbClr val="000000"/>
                          </a:solidFill>
                          <a:effectLst/>
                          <a:latin typeface="Times New Roman" pitchFamily="18" charset="0"/>
                          <a:ea typeface="Times New Roman" panose="02020603050405020304" pitchFamily="18" charset="0"/>
                          <a:cs typeface="Times New Roman" pitchFamily="18" charset="0"/>
                        </a:rPr>
                        <a:t> </a:t>
                      </a:r>
                      <a:endParaRPr lang="en-US" sz="2000">
                        <a:effectLst/>
                        <a:latin typeface="Times New Roman" pitchFamily="18" charset="0"/>
                        <a:ea typeface="Times New Roman" panose="02020603050405020304" pitchFamily="18" charset="0"/>
                        <a:cs typeface="Times New Roman" pitchFamily="18" charset="0"/>
                      </a:endParaRPr>
                    </a:p>
                  </a:txBody>
                  <a:tcPr marL="68580" marR="68580" marT="0" marB="0"/>
                </a:tc>
                <a:extLst>
                  <a:ext uri="{0D108BD9-81ED-4DB2-BD59-A6C34878D82A}">
                    <a16:rowId xmlns:a16="http://schemas.microsoft.com/office/drawing/2014/main" xmlns="" val="3202123878"/>
                  </a:ext>
                </a:extLst>
              </a:tr>
              <a:tr h="370840">
                <a:tc>
                  <a:txBody>
                    <a:bodyPr/>
                    <a:lstStyle/>
                    <a:p>
                      <a:pPr algn="ctr">
                        <a:spcAft>
                          <a:spcPts val="0"/>
                        </a:spcAft>
                      </a:pPr>
                      <a:r>
                        <a:rPr lang="en-US" sz="2000" dirty="0" err="1">
                          <a:solidFill>
                            <a:srgbClr val="000000"/>
                          </a:solidFill>
                          <a:effectLst/>
                          <a:latin typeface="Times New Roman" pitchFamily="18" charset="0"/>
                          <a:ea typeface="Times New Roman" panose="02020603050405020304" pitchFamily="18" charset="0"/>
                          <a:cs typeface="Times New Roman" pitchFamily="18" charset="0"/>
                        </a:rPr>
                        <a:t>Daud</a:t>
                      </a:r>
                      <a:r>
                        <a:rPr lang="en-US" sz="2000" dirty="0">
                          <a:solidFill>
                            <a:srgbClr val="000000"/>
                          </a:solidFill>
                          <a:effectLst/>
                          <a:latin typeface="Times New Roman" pitchFamily="18" charset="0"/>
                          <a:ea typeface="Times New Roman" panose="02020603050405020304" pitchFamily="18" charset="0"/>
                          <a:cs typeface="Times New Roman" pitchFamily="18" charset="0"/>
                        </a:rPr>
                        <a:t> Khan </a:t>
                      </a:r>
                      <a:r>
                        <a:rPr lang="en-US" sz="2000" dirty="0" err="1">
                          <a:solidFill>
                            <a:srgbClr val="000000"/>
                          </a:solidFill>
                          <a:effectLst/>
                          <a:latin typeface="Times New Roman" pitchFamily="18" charset="0"/>
                          <a:ea typeface="Times New Roman" panose="02020603050405020304" pitchFamily="18" charset="0"/>
                          <a:cs typeface="Times New Roman" pitchFamily="18" charset="0"/>
                        </a:rPr>
                        <a:t>Karrani</a:t>
                      </a:r>
                      <a:r>
                        <a:rPr lang="en-US" sz="2000" dirty="0">
                          <a:solidFill>
                            <a:srgbClr val="000000"/>
                          </a:solidFill>
                          <a:effectLst/>
                          <a:latin typeface="Times New Roman" pitchFamily="18" charset="0"/>
                          <a:ea typeface="Times New Roman" panose="02020603050405020304" pitchFamily="18" charset="0"/>
                          <a:cs typeface="Times New Roman" pitchFamily="18" charset="0"/>
                        </a:rPr>
                        <a:t> </a:t>
                      </a:r>
                      <a:endParaRPr lang="en-US" sz="2000" dirty="0">
                        <a:effectLst/>
                        <a:latin typeface="Times New Roman" pitchFamily="18" charset="0"/>
                        <a:ea typeface="Times New Roman" panose="02020603050405020304" pitchFamily="18" charset="0"/>
                        <a:cs typeface="Times New Roman" pitchFamily="18" charset="0"/>
                      </a:endParaRPr>
                    </a:p>
                  </a:txBody>
                  <a:tcPr marL="68580" marR="68580" marT="0" marB="0"/>
                </a:tc>
                <a:tc>
                  <a:txBody>
                    <a:bodyPr/>
                    <a:lstStyle/>
                    <a:p>
                      <a:pPr algn="ctr">
                        <a:spcAft>
                          <a:spcPts val="0"/>
                        </a:spcAft>
                      </a:pPr>
                      <a:r>
                        <a:rPr lang="en-US" sz="2000" dirty="0">
                          <a:solidFill>
                            <a:srgbClr val="000000"/>
                          </a:solidFill>
                          <a:effectLst/>
                          <a:latin typeface="Times New Roman" pitchFamily="18" charset="0"/>
                          <a:ea typeface="Times New Roman" panose="02020603050405020304" pitchFamily="18" charset="0"/>
                          <a:cs typeface="Times New Roman" pitchFamily="18" charset="0"/>
                        </a:rPr>
                        <a:t>1572–1576 </a:t>
                      </a:r>
                      <a:endParaRPr lang="en-US" sz="2000" dirty="0">
                        <a:effectLst/>
                        <a:latin typeface="Times New Roman" pitchFamily="18" charset="0"/>
                        <a:ea typeface="Times New Roman" panose="02020603050405020304" pitchFamily="18" charset="0"/>
                        <a:cs typeface="Times New Roman" pitchFamily="18" charset="0"/>
                      </a:endParaRPr>
                    </a:p>
                  </a:txBody>
                  <a:tcPr marL="68580" marR="68580" marT="0" marB="0"/>
                </a:tc>
                <a:tc>
                  <a:txBody>
                    <a:bodyPr/>
                    <a:lstStyle/>
                    <a:p>
                      <a:pPr algn="ctr">
                        <a:spcAft>
                          <a:spcPts val="0"/>
                        </a:spcAft>
                      </a:pPr>
                      <a:r>
                        <a:rPr lang="en-US" sz="2000" dirty="0">
                          <a:solidFill>
                            <a:srgbClr val="000000"/>
                          </a:solidFill>
                          <a:effectLst/>
                          <a:latin typeface="Times New Roman" pitchFamily="18" charset="0"/>
                          <a:ea typeface="Times New Roman" panose="02020603050405020304" pitchFamily="18" charset="0"/>
                          <a:cs typeface="Times New Roman" pitchFamily="18" charset="0"/>
                        </a:rPr>
                        <a:t> </a:t>
                      </a:r>
                      <a:endParaRPr lang="en-US" sz="2000" dirty="0">
                        <a:effectLst/>
                        <a:latin typeface="Times New Roman" pitchFamily="18" charset="0"/>
                        <a:ea typeface="Times New Roman" panose="02020603050405020304" pitchFamily="18" charset="0"/>
                        <a:cs typeface="Times New Roman" pitchFamily="18" charset="0"/>
                      </a:endParaRPr>
                    </a:p>
                  </a:txBody>
                  <a:tcPr marL="68580" marR="68580" marT="0" marB="0"/>
                </a:tc>
                <a:extLst>
                  <a:ext uri="{0D108BD9-81ED-4DB2-BD59-A6C34878D82A}">
                    <a16:rowId xmlns:a16="http://schemas.microsoft.com/office/drawing/2014/main" xmlns="" val="1164623598"/>
                  </a:ext>
                </a:extLst>
              </a:tr>
            </a:tbl>
          </a:graphicData>
        </a:graphic>
      </p:graphicFrame>
      <p:sp>
        <p:nvSpPr>
          <p:cNvPr id="10" name="Rectangle 9">
            <a:extLst>
              <a:ext uri="{FF2B5EF4-FFF2-40B4-BE49-F238E27FC236}">
                <a16:creationId xmlns:a16="http://schemas.microsoft.com/office/drawing/2014/main" xmlns="" id="{87C11BBB-43E6-3E43-A986-1740B2A19FA7}"/>
              </a:ext>
            </a:extLst>
          </p:cNvPr>
          <p:cNvSpPr/>
          <p:nvPr/>
        </p:nvSpPr>
        <p:spPr>
          <a:xfrm>
            <a:off x="678873" y="1805916"/>
            <a:ext cx="3337773" cy="400110"/>
          </a:xfrm>
          <a:prstGeom prst="rect">
            <a:avLst/>
          </a:prstGeom>
        </p:spPr>
        <p:txBody>
          <a:bodyPr wrap="none">
            <a:spAutoFit/>
          </a:bodyPr>
          <a:lstStyle/>
          <a:p>
            <a:pPr algn="just">
              <a:spcAft>
                <a:spcPts val="0"/>
              </a:spcAft>
            </a:pPr>
            <a:r>
              <a:rPr lang="en-US" sz="2000" b="1" i="1" dirty="0" err="1">
                <a:solidFill>
                  <a:srgbClr val="002060"/>
                </a:solidFill>
                <a:latin typeface="Times New Roman" pitchFamily="18" charset="0"/>
                <a:ea typeface="Times New Roman" pitchFamily="18" charset="0"/>
                <a:cs typeface="Times New Roman" pitchFamily="18" charset="0"/>
              </a:rPr>
              <a:t>Karrani</a:t>
            </a:r>
            <a:r>
              <a:rPr lang="en-US" sz="2000" b="1" i="1" dirty="0">
                <a:solidFill>
                  <a:srgbClr val="002060"/>
                </a:solidFill>
                <a:latin typeface="Times New Roman" pitchFamily="18" charset="0"/>
                <a:ea typeface="Times New Roman" pitchFamily="18" charset="0"/>
                <a:cs typeface="Times New Roman" pitchFamily="18" charset="0"/>
              </a:rPr>
              <a:t> dynasty (1564–1576) </a:t>
            </a:r>
            <a:endParaRPr lang="en-US" sz="2000" i="1" dirty="0">
              <a:solidFill>
                <a:srgbClr val="002060"/>
              </a:solidFill>
              <a:effectLst/>
              <a:latin typeface="Times New Roman" pitchFamily="18" charset="0"/>
              <a:ea typeface="Times New Roman" pitchFamily="18" charset="0"/>
              <a:cs typeface="Times New Roman" pitchFamily="18" charset="0"/>
            </a:endParaRPr>
          </a:p>
        </p:txBody>
      </p:sp>
    </p:spTree>
    <p:extLst>
      <p:ext uri="{BB962C8B-B14F-4D97-AF65-F5344CB8AC3E}">
        <p14:creationId xmlns:p14="http://schemas.microsoft.com/office/powerpoint/2010/main" val="32700627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6D9B4A2B-95F3-AE48-B45C-6A1D22F47731}"/>
              </a:ext>
            </a:extLst>
          </p:cNvPr>
          <p:cNvSpPr>
            <a:spLocks noGrp="1"/>
          </p:cNvSpPr>
          <p:nvPr>
            <p:ph type="title"/>
          </p:nvPr>
        </p:nvSpPr>
        <p:spPr>
          <a:xfrm>
            <a:off x="1097280" y="774700"/>
            <a:ext cx="8199120" cy="657860"/>
          </a:xfrm>
        </p:spPr>
        <p:txBody>
          <a:bodyPr>
            <a:normAutofit fontScale="90000"/>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SOCIAL INFLUENCE IN MEDIEVAL BENGAL</a:t>
            </a:r>
            <a:endParaRPr lang="en-US" sz="3200" dirty="0">
              <a:solidFill>
                <a:srgbClr val="C00000"/>
              </a:solidFill>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xmlns="" id="{C419C27A-0CDA-FD4D-97F6-12F380A7188F}"/>
              </a:ext>
            </a:extLst>
          </p:cNvPr>
          <p:cNvSpPr>
            <a:spLocks noGrp="1"/>
          </p:cNvSpPr>
          <p:nvPr>
            <p:ph idx="1"/>
          </p:nvPr>
        </p:nvSpPr>
        <p:spPr>
          <a:xfrm>
            <a:off x="446116" y="1432559"/>
            <a:ext cx="5857701" cy="4233949"/>
          </a:xfrm>
        </p:spPr>
        <p:txBody>
          <a:bodyPr>
            <a:normAutofit fontScale="77500" lnSpcReduction="20000"/>
          </a:bodyPr>
          <a:lstStyle/>
          <a:p>
            <a:pPr algn="just"/>
            <a:r>
              <a:rPr lang="en-US" dirty="0">
                <a:latin typeface="Times New Roman" panose="02020603050405020304" pitchFamily="18" charset="0"/>
                <a:cs typeface="Times New Roman" panose="02020603050405020304" pitchFamily="18" charset="0"/>
              </a:rPr>
              <a:t>Religion has played a vital role in the social system of Bengal since ancient times, and religion was the central element in building the social system. As a result, religious influences were visible in every sphere of Bengali life. The Role of Muslims in the Socio-Cultural Formation of Bengal during the Sultanate Period. The Muslim rule descent initiated a multi-faceted change in the social system of Bengal. Islam commands the protection of the rights of all people, which Muslims tried to protect the rights of all people. The Muslims adopted a liberal social policy, showed respect for all the religions of Bengal, were sympathetic to the ordinary people, and did not discriminate in any way.                </a:t>
            </a:r>
          </a:p>
          <a:p>
            <a:pPr algn="just"/>
            <a:r>
              <a:rPr lang="en-US" dirty="0">
                <a:latin typeface="Times New Roman" panose="02020603050405020304" pitchFamily="18" charset="0"/>
                <a:cs typeface="Times New Roman" panose="02020603050405020304" pitchFamily="18" charset="0"/>
              </a:rPr>
              <a:t>After establishing Muslim rule in Bengal, many rulers did not allow the practice of </a:t>
            </a:r>
            <a:r>
              <a:rPr lang="en-US" dirty="0" err="1">
                <a:latin typeface="Times New Roman" panose="02020603050405020304" pitchFamily="18" charset="0"/>
                <a:cs typeface="Times New Roman" panose="02020603050405020304" pitchFamily="18" charset="0"/>
              </a:rPr>
              <a:t>satidah</a:t>
            </a:r>
            <a:r>
              <a:rPr lang="en-US" dirty="0">
                <a:latin typeface="Times New Roman" panose="02020603050405020304" pitchFamily="18" charset="0"/>
                <a:cs typeface="Times New Roman" panose="02020603050405020304" pitchFamily="18" charset="0"/>
              </a:rPr>
              <a:t> to continue. Although there were also rich and poor in the Muslim society, it was not a complex system like the caste system of Hindus. In the Muslim administration, there was an opportunity to get high rank and respect according to merit. Muslim rulers did not impose Islamic rule on non-Muslim subjects in Bengal. Muslims were also foreigners, but they settled permanently by considering Bengal as their motherland. There is no evidence of allegations of looting and smuggling Bengal resources against Muslims during the Sultanate period. The Muslims lived in Bengal for generations and made multifaceted contributions to the culture and civilization and the local ethnic groups, the benefits of which were enjoyed by all communities, and which still flow in modern Bangladesh. </a:t>
            </a:r>
          </a:p>
          <a:p>
            <a:pPr algn="just"/>
            <a:endParaRPr lang="en-US" dirty="0"/>
          </a:p>
        </p:txBody>
      </p:sp>
      <p:pic>
        <p:nvPicPr>
          <p:cNvPr id="7" name="Content Placeholder 3" descr="Women in Islam - Wikipedia"/>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6303818" y="1432559"/>
            <a:ext cx="2992582" cy="2086495"/>
          </a:xfrm>
          <a:prstGeom prst="rect">
            <a:avLst/>
          </a:prstGeom>
          <a:ln>
            <a:noFill/>
          </a:ln>
          <a:effectLst>
            <a:outerShdw blurRad="292100" dist="139700" dir="2700000" algn="tl" rotWithShape="0">
              <a:srgbClr val="333333">
                <a:alpha val="65000"/>
              </a:srgbClr>
            </a:outerShdw>
          </a:effectLst>
        </p:spPr>
      </p:pic>
      <p:pic>
        <p:nvPicPr>
          <p:cNvPr id="2050" name="Picture 2" descr="Position of women in Medieval In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3817" y="3701212"/>
            <a:ext cx="3082817" cy="19652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1871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
            </a:r>
            <a:br>
              <a:rPr lang="en-US" dirty="0"/>
            </a:br>
            <a:r>
              <a:rPr lang="en-US" b="1" dirty="0">
                <a:solidFill>
                  <a:srgbClr val="C00000"/>
                </a:solidFill>
                <a:latin typeface="Times New Roman" panose="02020603050405020304" pitchFamily="18" charset="0"/>
                <a:cs typeface="Times New Roman" panose="02020603050405020304" pitchFamily="18" charset="0"/>
              </a:rPr>
              <a:t>Economical Influence in Medieval Bengal</a:t>
            </a:r>
            <a:r>
              <a:rPr lang="en-US" dirty="0">
                <a:solidFill>
                  <a:srgbClr val="C00000"/>
                </a:solidFill>
                <a:latin typeface="Times New Roman" panose="02020603050405020304" pitchFamily="18" charset="0"/>
                <a:cs typeface="Times New Roman" panose="02020603050405020304" pitchFamily="18" charset="0"/>
              </a:rPr>
              <a:t> </a:t>
            </a:r>
            <a:endParaRPr lang="en-US" dirty="0"/>
          </a:p>
        </p:txBody>
      </p:sp>
      <p:sp>
        <p:nvSpPr>
          <p:cNvPr id="3" name="Content Placeholder 2"/>
          <p:cNvSpPr>
            <a:spLocks noGrp="1"/>
          </p:cNvSpPr>
          <p:nvPr>
            <p:ph idx="1"/>
          </p:nvPr>
        </p:nvSpPr>
        <p:spPr>
          <a:xfrm>
            <a:off x="677333" y="2160589"/>
            <a:ext cx="5044593" cy="3880773"/>
          </a:xfrm>
        </p:spPr>
        <p:txBody>
          <a:bodyPr>
            <a:normAutofit fontScale="85000" lnSpcReduction="10000"/>
          </a:bodyPr>
          <a:lstStyle/>
          <a:p>
            <a:pPr algn="just"/>
            <a:r>
              <a:rPr lang="en-US" dirty="0">
                <a:solidFill>
                  <a:schemeClr val="tx1"/>
                </a:solidFill>
                <a:latin typeface="Times New Roman" panose="02020603050405020304" pitchFamily="18" charset="0"/>
                <a:cs typeface="Times New Roman" panose="02020603050405020304" pitchFamily="18" charset="0"/>
              </a:rPr>
              <a:t>During Muslim rule, the agricultural system of Bengal became self-sufficient, and agricultural production as well as the number of products multiplied. The development and growth of the textile industry meet the local demand. During this time, the use of metal industries such as iron and copper increased, and the two-headed sword of Bengal became famous in the subcontinent. The government introduced a welfare control system in the market system. Economic dynamism came through gold and silver coins. The cottage industry was widespread in rural areas. During the Muslim rule, Bengal’s trade relations with different parts of the subcontinent, along with the Arab world and Europe, were strengthened, which changed the economy of Bengal. At the beginning of the Muslim period, rulers descent built long dams in </a:t>
            </a:r>
            <a:r>
              <a:rPr lang="en-US" dirty="0" err="1">
                <a:solidFill>
                  <a:schemeClr val="tx1"/>
                </a:solidFill>
                <a:latin typeface="Times New Roman" panose="02020603050405020304" pitchFamily="18" charset="0"/>
                <a:cs typeface="Times New Roman" panose="02020603050405020304" pitchFamily="18" charset="0"/>
              </a:rPr>
              <a:t>Lakhnauti</a:t>
            </a:r>
            <a:r>
              <a:rPr lang="en-US" dirty="0">
                <a:solidFill>
                  <a:schemeClr val="tx1"/>
                </a:solidFill>
                <a:latin typeface="Times New Roman" panose="02020603050405020304" pitchFamily="18" charset="0"/>
                <a:cs typeface="Times New Roman" panose="02020603050405020304" pitchFamily="18" charset="0"/>
              </a:rPr>
              <a:t>, the capital of Bengal, which benefited many of the local people. </a:t>
            </a:r>
            <a:endParaRPr lang="en-US" dirty="0">
              <a:solidFill>
                <a:schemeClr val="tx1"/>
              </a:solidFill>
              <a:latin typeface="Times New Roman" panose="02020603050405020304" pitchFamily="18" charset="0"/>
              <a:cs typeface="Times New Roman" panose="02020603050405020304" pitchFamily="18" charset="0"/>
            </a:endParaRPr>
          </a:p>
        </p:txBody>
      </p:sp>
      <p:pic>
        <p:nvPicPr>
          <p:cNvPr id="3074" name="Picture 2" descr="The First King of Bengal | The Daily St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0473" y="2160590"/>
            <a:ext cx="3633932" cy="17879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8" name="Picture 6" descr="Agriculture - Bangla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0473" y="4100975"/>
            <a:ext cx="3633932" cy="16902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503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3100" b="1" dirty="0" smtClean="0">
                <a:solidFill>
                  <a:srgbClr val="C00000"/>
                </a:solidFill>
                <a:latin typeface="Times New Roman" panose="02020603050405020304" pitchFamily="18" charset="0"/>
                <a:cs typeface="Times New Roman" panose="02020603050405020304" pitchFamily="18" charset="0"/>
              </a:rPr>
              <a:t>EDUCATIONAL PROGRESS AND DEVELOPMENT OF BENGALI LANGUAGE AND LITERATURE</a:t>
            </a:r>
            <a:r>
              <a:rPr lang="en-US" dirty="0"/>
              <a:t/>
            </a:r>
            <a:br>
              <a:rPr lang="en-US" dirty="0"/>
            </a:br>
            <a:endParaRPr lang="en-US" dirty="0"/>
          </a:p>
        </p:txBody>
      </p:sp>
      <p:sp>
        <p:nvSpPr>
          <p:cNvPr id="8" name="Content Placeholder 7"/>
          <p:cNvSpPr>
            <a:spLocks noGrp="1"/>
          </p:cNvSpPr>
          <p:nvPr>
            <p:ph idx="1"/>
          </p:nvPr>
        </p:nvSpPr>
        <p:spPr>
          <a:xfrm>
            <a:off x="166255" y="1930400"/>
            <a:ext cx="5680363" cy="3980787"/>
          </a:xfrm>
        </p:spPr>
        <p:txBody>
          <a:bodyPr>
            <a:noAutofit/>
          </a:bodyPr>
          <a:lstStyle/>
          <a:p>
            <a:pPr algn="just"/>
            <a:r>
              <a:rPr lang="en-US" sz="1400" dirty="0">
                <a:latin typeface="Times New Roman" panose="02020603050405020304" pitchFamily="18" charset="0"/>
                <a:cs typeface="Times New Roman" panose="02020603050405020304" pitchFamily="18" charset="0"/>
              </a:rPr>
              <a:t>Bengali had an excellent experience in education, language, and literature during the Muslim rule. Inspired by Islam rulers took various steps to spread education in Bengal, like the Muslim rulers of Delhi. From the beginning of the establishment of Muslim rule in Bengal, </a:t>
            </a:r>
            <a:r>
              <a:rPr lang="en-US" sz="1400" dirty="0" err="1">
                <a:latin typeface="Times New Roman" panose="02020603050405020304" pitchFamily="18" charset="0"/>
                <a:cs typeface="Times New Roman" panose="02020603050405020304" pitchFamily="18" charset="0"/>
              </a:rPr>
              <a:t>Bakhtiyar</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Khalji</a:t>
            </a:r>
            <a:r>
              <a:rPr lang="en-US" sz="1400" dirty="0">
                <a:latin typeface="Times New Roman" panose="02020603050405020304" pitchFamily="18" charset="0"/>
                <a:cs typeface="Times New Roman" panose="02020603050405020304" pitchFamily="18" charset="0"/>
              </a:rPr>
              <a:t> and his successors built numerous madrasas and mosques. One of the characteristics of the Muslim rulers was that during their rule, they established famous mosques and popular madrasas and took care of them and paid for them. Like other educational institutions in other parts of the Muslim world, the education system of madrasas in Bengal was quite advanced.  During the Sultanate period, considering the political and economic needs of the Muslims, large towns and cities sprang up in Bengal. Scholars used to teach in educational institutions, and students from different subcontinents came here for education. The scholars associated with the Department of Education did not accept the exchange of education, they provided free education to the students, and the scholars accepted teaching as human service and a respected. The educational institutions established by the Muslim Sultans played a significant role in qualifying the ordinary locals to run the state and build an enlightened society. Muslim rulers, Sufis, and administrators were educated, and they played an essential role in spreading education. </a:t>
            </a:r>
            <a:endParaRPr lang="en-US" sz="1400" i="1" dirty="0">
              <a:latin typeface="Times New Roman" panose="02020603050405020304" pitchFamily="18" charset="0"/>
              <a:cs typeface="Times New Roman" panose="02020603050405020304" pitchFamily="18" charset="0"/>
            </a:endParaRPr>
          </a:p>
        </p:txBody>
      </p:sp>
      <p:pic>
        <p:nvPicPr>
          <p:cNvPr id="4098" name="Picture 2" descr="Medieval literature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1309" y="2016237"/>
            <a:ext cx="3200399" cy="41628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1992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xmlns="" id="{A1259BDC-B276-7C48-A071-4E358EC220A5}"/>
              </a:ext>
            </a:extLst>
          </p:cNvPr>
          <p:cNvSpPr>
            <a:spLocks noGrp="1"/>
          </p:cNvSpPr>
          <p:nvPr>
            <p:ph type="title"/>
          </p:nvPr>
        </p:nvSpPr>
        <p:spPr>
          <a:xfrm>
            <a:off x="623456" y="971202"/>
            <a:ext cx="8562109" cy="816033"/>
          </a:xfrm>
        </p:spPr>
        <p:txBody>
          <a:bodyPr>
            <a:normAutofit/>
          </a:bodyPr>
          <a:lstStyle/>
          <a:p>
            <a:pPr algn="ctr"/>
            <a:r>
              <a:rPr lang="en-US" sz="3200" b="1" dirty="0" smtClean="0">
                <a:solidFill>
                  <a:srgbClr val="C00000"/>
                </a:solidFill>
                <a:latin typeface="Times New Roman" pitchFamily="18" charset="0"/>
                <a:cs typeface="Times New Roman" pitchFamily="18" charset="0"/>
              </a:rPr>
              <a:t>RISE OF ISLAM</a:t>
            </a:r>
            <a:endParaRPr lang="en-US" sz="3200" b="1" dirty="0">
              <a:solidFill>
                <a:srgbClr val="C00000"/>
              </a:solidFill>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xmlns="" id="{3060B5CD-9323-B14B-8284-52E95F6656DB}"/>
              </a:ext>
            </a:extLst>
          </p:cNvPr>
          <p:cNvSpPr>
            <a:spLocks noGrp="1"/>
          </p:cNvSpPr>
          <p:nvPr>
            <p:ph idx="1"/>
          </p:nvPr>
        </p:nvSpPr>
        <p:spPr>
          <a:xfrm>
            <a:off x="623456" y="2355273"/>
            <a:ext cx="4862944" cy="3144982"/>
          </a:xfrm>
        </p:spPr>
        <p:txBody>
          <a:bodyPr>
            <a:normAutofit/>
          </a:bodyPr>
          <a:lstStyle/>
          <a:p>
            <a:pPr marL="368300" indent="-368300" algn="just">
              <a:lnSpc>
                <a:spcPct val="80000"/>
              </a:lnSpc>
              <a:spcBef>
                <a:spcPts val="0"/>
              </a:spcBef>
              <a:buFont typeface="Wingdings" pitchFamily="2" charset="2"/>
              <a:buChar char="q"/>
            </a:pPr>
            <a:r>
              <a:rPr lang="en-US" sz="1600" dirty="0">
                <a:solidFill>
                  <a:schemeClr val="tx1"/>
                </a:solidFill>
                <a:latin typeface="Times New Roman" pitchFamily="18" charset="0"/>
                <a:cs typeface="Times New Roman" pitchFamily="18" charset="0"/>
              </a:rPr>
              <a:t>There is no denying the fact that political Islam first set foot on the soil of Gaud, </a:t>
            </a:r>
            <a:r>
              <a:rPr lang="en-US" sz="1600" dirty="0" err="1">
                <a:solidFill>
                  <a:schemeClr val="tx1"/>
                </a:solidFill>
                <a:latin typeface="Times New Roman" pitchFamily="18" charset="0"/>
                <a:cs typeface="Times New Roman" pitchFamily="18" charset="0"/>
              </a:rPr>
              <a:t>Pundra</a:t>
            </a:r>
            <a:r>
              <a:rPr lang="en-US" sz="1600" dirty="0">
                <a:solidFill>
                  <a:schemeClr val="tx1"/>
                </a:solidFill>
                <a:latin typeface="Times New Roman" pitchFamily="18" charset="0"/>
                <a:cs typeface="Times New Roman" pitchFamily="18" charset="0"/>
              </a:rPr>
              <a:t> and </a:t>
            </a:r>
            <a:r>
              <a:rPr lang="en-US" sz="1600" dirty="0" err="1">
                <a:solidFill>
                  <a:schemeClr val="tx1"/>
                </a:solidFill>
                <a:latin typeface="Times New Roman" pitchFamily="18" charset="0"/>
                <a:cs typeface="Times New Roman" pitchFamily="18" charset="0"/>
              </a:rPr>
              <a:t>Lakhnawati</a:t>
            </a:r>
            <a:r>
              <a:rPr lang="en-US" sz="1600" dirty="0">
                <a:solidFill>
                  <a:schemeClr val="tx1"/>
                </a:solidFill>
                <a:latin typeface="Times New Roman" pitchFamily="18" charset="0"/>
                <a:cs typeface="Times New Roman" pitchFamily="18" charset="0"/>
              </a:rPr>
              <a:t> with the victorious Turkish army led by Ikhtiyar al-Din Muhammad bin </a:t>
            </a:r>
            <a:r>
              <a:rPr lang="en-US" sz="1600" dirty="0" err="1">
                <a:solidFill>
                  <a:schemeClr val="tx1"/>
                </a:solidFill>
                <a:latin typeface="Times New Roman" pitchFamily="18" charset="0"/>
                <a:cs typeface="Times New Roman" pitchFamily="18" charset="0"/>
              </a:rPr>
              <a:t>Bakhtiyar</a:t>
            </a:r>
            <a:r>
              <a:rPr lang="en-US" sz="1600" dirty="0">
                <a:solidFill>
                  <a:schemeClr val="tx1"/>
                </a:solidFill>
                <a:latin typeface="Times New Roman" pitchFamily="18" charset="0"/>
                <a:cs typeface="Times New Roman" pitchFamily="18" charset="0"/>
              </a:rPr>
              <a:t> </a:t>
            </a:r>
            <a:r>
              <a:rPr lang="en-US" sz="1600" dirty="0" err="1">
                <a:solidFill>
                  <a:schemeClr val="tx1"/>
                </a:solidFill>
                <a:latin typeface="Times New Roman" pitchFamily="18" charset="0"/>
                <a:cs typeface="Times New Roman" pitchFamily="18" charset="0"/>
              </a:rPr>
              <a:t>Khalji</a:t>
            </a:r>
            <a:r>
              <a:rPr lang="en-US" sz="1600" dirty="0">
                <a:solidFill>
                  <a:schemeClr val="tx1"/>
                </a:solidFill>
                <a:latin typeface="Times New Roman" pitchFamily="18" charset="0"/>
                <a:cs typeface="Times New Roman" pitchFamily="18" charset="0"/>
              </a:rPr>
              <a:t> in 1204 AD. </a:t>
            </a:r>
            <a:r>
              <a:rPr lang="en-US" sz="1600" dirty="0" smtClean="0">
                <a:solidFill>
                  <a:schemeClr val="tx1"/>
                </a:solidFill>
                <a:latin typeface="Times New Roman" pitchFamily="18" charset="0"/>
                <a:cs typeface="Times New Roman" pitchFamily="18" charset="0"/>
              </a:rPr>
              <a:t>But </a:t>
            </a:r>
            <a:r>
              <a:rPr lang="en-US" sz="1600" dirty="0">
                <a:solidFill>
                  <a:schemeClr val="tx1"/>
                </a:solidFill>
                <a:latin typeface="Times New Roman" pitchFamily="18" charset="0"/>
                <a:cs typeface="Times New Roman" pitchFamily="18" charset="0"/>
              </a:rPr>
              <a:t>that does not mean there was no communication or contact between the people of Arabia, Persia, Afghanistan with the Bengal prior to the </a:t>
            </a:r>
            <a:r>
              <a:rPr lang="en-US" sz="1600" dirty="0" err="1">
                <a:solidFill>
                  <a:schemeClr val="tx1"/>
                </a:solidFill>
                <a:latin typeface="Times New Roman" pitchFamily="18" charset="0"/>
                <a:cs typeface="Times New Roman" pitchFamily="18" charset="0"/>
              </a:rPr>
              <a:t>Ikhtiyar’s</a:t>
            </a:r>
            <a:r>
              <a:rPr lang="en-US" sz="1600" dirty="0">
                <a:solidFill>
                  <a:schemeClr val="tx1"/>
                </a:solidFill>
                <a:latin typeface="Times New Roman" pitchFamily="18" charset="0"/>
                <a:cs typeface="Times New Roman" pitchFamily="18" charset="0"/>
              </a:rPr>
              <a:t> </a:t>
            </a:r>
            <a:r>
              <a:rPr lang="en-US" sz="1600" dirty="0" smtClean="0">
                <a:solidFill>
                  <a:schemeClr val="tx1"/>
                </a:solidFill>
                <a:latin typeface="Times New Roman" pitchFamily="18" charset="0"/>
                <a:cs typeface="Times New Roman" pitchFamily="18" charset="0"/>
              </a:rPr>
              <a:t>conquest. In </a:t>
            </a:r>
            <a:r>
              <a:rPr lang="en-US" sz="1600" dirty="0">
                <a:solidFill>
                  <a:schemeClr val="tx1"/>
                </a:solidFill>
                <a:latin typeface="Times New Roman" pitchFamily="18" charset="0"/>
                <a:cs typeface="Times New Roman" pitchFamily="18" charset="0"/>
              </a:rPr>
              <a:t>fact, coins issued by Abbasi Caliphs have been discovered in </a:t>
            </a:r>
            <a:r>
              <a:rPr lang="en-US" sz="1600" dirty="0" err="1">
                <a:solidFill>
                  <a:schemeClr val="tx1"/>
                </a:solidFill>
                <a:latin typeface="Times New Roman" pitchFamily="18" charset="0"/>
                <a:cs typeface="Times New Roman" pitchFamily="18" charset="0"/>
              </a:rPr>
              <a:t>Paharpur</a:t>
            </a:r>
            <a:r>
              <a:rPr lang="en-US" sz="1600" dirty="0">
                <a:solidFill>
                  <a:schemeClr val="tx1"/>
                </a:solidFill>
                <a:latin typeface="Times New Roman" pitchFamily="18" charset="0"/>
                <a:cs typeface="Times New Roman" pitchFamily="18" charset="0"/>
              </a:rPr>
              <a:t> is dated 788 AD when the great Harun-al-Rashid was the Caliph in </a:t>
            </a:r>
            <a:r>
              <a:rPr lang="en-US" sz="1600" dirty="0" smtClean="0">
                <a:solidFill>
                  <a:schemeClr val="tx1"/>
                </a:solidFill>
                <a:latin typeface="Times New Roman" pitchFamily="18" charset="0"/>
                <a:cs typeface="Times New Roman" pitchFamily="18" charset="0"/>
              </a:rPr>
              <a:t>Baghdad. The </a:t>
            </a:r>
            <a:r>
              <a:rPr lang="en-US" sz="1600" dirty="0">
                <a:solidFill>
                  <a:schemeClr val="tx1"/>
                </a:solidFill>
                <a:latin typeface="Times New Roman" pitchFamily="18" charset="0"/>
                <a:cs typeface="Times New Roman" pitchFamily="18" charset="0"/>
              </a:rPr>
              <a:t>coin found in </a:t>
            </a:r>
            <a:r>
              <a:rPr lang="en-US" sz="1600" dirty="0" err="1">
                <a:solidFill>
                  <a:schemeClr val="tx1"/>
                </a:solidFill>
                <a:latin typeface="Times New Roman" pitchFamily="18" charset="0"/>
                <a:cs typeface="Times New Roman" pitchFamily="18" charset="0"/>
              </a:rPr>
              <a:t>Mainamati</a:t>
            </a:r>
            <a:r>
              <a:rPr lang="en-US" sz="1600" dirty="0">
                <a:solidFill>
                  <a:schemeClr val="tx1"/>
                </a:solidFill>
                <a:latin typeface="Times New Roman" pitchFamily="18" charset="0"/>
                <a:cs typeface="Times New Roman" pitchFamily="18" charset="0"/>
              </a:rPr>
              <a:t> was issued by the Abbasi Caliph </a:t>
            </a:r>
            <a:r>
              <a:rPr lang="en-US" sz="1600" dirty="0" err="1">
                <a:solidFill>
                  <a:schemeClr val="tx1"/>
                </a:solidFill>
                <a:latin typeface="Times New Roman" pitchFamily="18" charset="0"/>
                <a:cs typeface="Times New Roman" pitchFamily="18" charset="0"/>
              </a:rPr>
              <a:t>Muntasir</a:t>
            </a:r>
            <a:r>
              <a:rPr lang="en-US" sz="1600" dirty="0">
                <a:solidFill>
                  <a:schemeClr val="tx1"/>
                </a:solidFill>
                <a:latin typeface="Times New Roman" pitchFamily="18" charset="0"/>
                <a:cs typeface="Times New Roman" pitchFamily="18" charset="0"/>
              </a:rPr>
              <a:t> </a:t>
            </a:r>
            <a:r>
              <a:rPr lang="en-US" sz="1600" dirty="0" err="1">
                <a:solidFill>
                  <a:schemeClr val="tx1"/>
                </a:solidFill>
                <a:latin typeface="Times New Roman" pitchFamily="18" charset="0"/>
                <a:cs typeface="Times New Roman" pitchFamily="18" charset="0"/>
              </a:rPr>
              <a:t>Billah</a:t>
            </a:r>
            <a:r>
              <a:rPr lang="en-US" sz="1600" dirty="0">
                <a:solidFill>
                  <a:schemeClr val="tx1"/>
                </a:solidFill>
                <a:latin typeface="Times New Roman" pitchFamily="18" charset="0"/>
                <a:cs typeface="Times New Roman" pitchFamily="18" charset="0"/>
              </a:rPr>
              <a:t> who ruled the Muslim world in 861 AD. </a:t>
            </a:r>
            <a:endParaRPr lang="en-US" sz="1600" dirty="0">
              <a:solidFill>
                <a:schemeClr val="tx1"/>
              </a:solidFill>
            </a:endParaRPr>
          </a:p>
        </p:txBody>
      </p:sp>
      <p:pic>
        <p:nvPicPr>
          <p:cNvPr id="1026" name="Picture 2" descr="File:Coin of the Abbasid Caliph al-Ma'mun.jpg - Wikimedia Comm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0365" y="4087091"/>
            <a:ext cx="3505199" cy="183018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descr="Bengali Muslims - Wikipedia"/>
          <p:cNvPicPr/>
          <p:nvPr/>
        </p:nvPicPr>
        <p:blipFill>
          <a:blip r:embed="rId3">
            <a:extLst>
              <a:ext uri="{28A0092B-C50C-407E-A947-70E740481C1C}">
                <a14:useLocalDpi xmlns:a14="http://schemas.microsoft.com/office/drawing/2010/main" val="0"/>
              </a:ext>
            </a:extLst>
          </a:blip>
          <a:srcRect/>
          <a:stretch>
            <a:fillRect/>
          </a:stretch>
        </p:blipFill>
        <p:spPr bwMode="auto">
          <a:xfrm>
            <a:off x="5680365" y="1787235"/>
            <a:ext cx="3505200" cy="20643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82447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CULTURAL INFLUENCE IN MEDIEVAL BENGAL</a:t>
            </a:r>
            <a:r>
              <a:rPr lang="en-US" dirty="0"/>
              <a:t/>
            </a:r>
            <a:br>
              <a:rPr lang="en-US" dirty="0"/>
            </a:br>
            <a:endParaRPr lang="en-US" dirty="0"/>
          </a:p>
        </p:txBody>
      </p:sp>
      <p:sp>
        <p:nvSpPr>
          <p:cNvPr id="3" name="Content Placeholder 2"/>
          <p:cNvSpPr>
            <a:spLocks noGrp="1"/>
          </p:cNvSpPr>
          <p:nvPr>
            <p:ph idx="1"/>
          </p:nvPr>
        </p:nvSpPr>
        <p:spPr>
          <a:xfrm>
            <a:off x="318656" y="1689535"/>
            <a:ext cx="5624944" cy="4060101"/>
          </a:xfrm>
        </p:spPr>
        <p:txBody>
          <a:bodyPr>
            <a:noAutofit/>
          </a:bodyPr>
          <a:lstStyle/>
          <a:p>
            <a:pPr algn="just"/>
            <a:r>
              <a:rPr lang="en-US" sz="1600" dirty="0">
                <a:latin typeface="Times New Roman" panose="02020603050405020304" pitchFamily="18" charset="0"/>
                <a:cs typeface="Times New Roman" panose="02020603050405020304" pitchFamily="18" charset="0"/>
              </a:rPr>
              <a:t>Muslims brought their famous culture and tradition to Bengal, and architecture was one of them. After the Muslim conquest, many architects came to Bengal from Central Asia and North India and designed their new style of traditional Islamic architecture. Architecture flourished here long before the arrival of Muslims in Bengal, but after their arrival, a unique local architectural style developed in tandem with the Persian-Arabian style. The main elements of architecture used as connecting materials were various high-quality materials, including lime, sand, and suki. They used beautiful pictures of nature, herbs, waterfalls, rivers, hills, etc., on the walls of the aesthetic buildings. Architects of the Muslim period used to introduce cornices in the construction of buildings and curved lines. The Role of Muslims in the Socio-Cultural Formation of Bengal during the Sultanate Period on the walls of forts. Mosques and tombs were the most notable in Muslim architecture. </a:t>
            </a:r>
            <a:endParaRPr lang="en-US" sz="1600" dirty="0">
              <a:latin typeface="Times New Roman" panose="02020603050405020304" pitchFamily="18" charset="0"/>
              <a:cs typeface="Times New Roman" panose="02020603050405020304" pitchFamily="18" charset="0"/>
            </a:endParaRPr>
          </a:p>
        </p:txBody>
      </p:sp>
      <p:pic>
        <p:nvPicPr>
          <p:cNvPr id="5122" name="Picture 2" descr="Medieval bengal hi-res stock photography and images - Alam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5943600" y="2414299"/>
            <a:ext cx="3713016" cy="27629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21045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1C668E16-2C36-F047-8D8B-8A5D7A264D59}"/>
              </a:ext>
            </a:extLst>
          </p:cNvPr>
          <p:cNvSpPr txBox="1">
            <a:spLocks/>
          </p:cNvSpPr>
          <p:nvPr/>
        </p:nvSpPr>
        <p:spPr>
          <a:xfrm>
            <a:off x="677334" y="1022038"/>
            <a:ext cx="8596668" cy="657860"/>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3200" b="1" dirty="0" smtClean="0">
                <a:solidFill>
                  <a:srgbClr val="C00000"/>
                </a:solidFill>
                <a:latin typeface="Times New Roman" pitchFamily="18" charset="0"/>
                <a:cs typeface="Times New Roman" pitchFamily="18" charset="0"/>
              </a:rPr>
              <a:t>ARCHITECTURE</a:t>
            </a:r>
            <a:r>
              <a:rPr lang="en-US" sz="3200" b="1" dirty="0" smtClean="0">
                <a:solidFill>
                  <a:srgbClr val="C00000"/>
                </a:solidFill>
                <a:latin typeface="+mn-lt"/>
              </a:rPr>
              <a:t> </a:t>
            </a:r>
            <a:endParaRPr lang="en-US" sz="3200" b="1" dirty="0">
              <a:solidFill>
                <a:srgbClr val="C00000"/>
              </a:solidFill>
              <a:latin typeface="+mn-lt"/>
            </a:endParaRPr>
          </a:p>
        </p:txBody>
      </p:sp>
      <p:sp>
        <p:nvSpPr>
          <p:cNvPr id="8" name="Content Placeholder 7">
            <a:extLst>
              <a:ext uri="{FF2B5EF4-FFF2-40B4-BE49-F238E27FC236}">
                <a16:creationId xmlns:a16="http://schemas.microsoft.com/office/drawing/2014/main" xmlns="" id="{C7A62F18-CDE6-DD41-A814-F20FF75066A9}"/>
              </a:ext>
            </a:extLst>
          </p:cNvPr>
          <p:cNvSpPr>
            <a:spLocks noGrp="1"/>
          </p:cNvSpPr>
          <p:nvPr>
            <p:ph idx="1"/>
          </p:nvPr>
        </p:nvSpPr>
        <p:spPr>
          <a:xfrm>
            <a:off x="677334" y="2160590"/>
            <a:ext cx="4919902" cy="3145702"/>
          </a:xfrm>
        </p:spPr>
        <p:txBody>
          <a:bodyPr>
            <a:normAutofit/>
          </a:bodyPr>
          <a:lstStyle/>
          <a:p>
            <a:pPr marL="677863" indent="-398463" algn="just">
              <a:buFont typeface="Wingdings" pitchFamily="2" charset="2"/>
              <a:buChar char="q"/>
              <a:tabLst>
                <a:tab pos="176213" algn="l"/>
              </a:tabLst>
            </a:pPr>
            <a:r>
              <a:rPr lang="en-US" dirty="0">
                <a:solidFill>
                  <a:schemeClr val="tx1"/>
                </a:solidFill>
                <a:latin typeface="Times New Roman" pitchFamily="18" charset="0"/>
                <a:cs typeface="Times New Roman" pitchFamily="18" charset="0"/>
              </a:rPr>
              <a:t>A majority of the Bengal Sultanate's mint towns and surviving structures are found in </a:t>
            </a:r>
            <a:r>
              <a:rPr lang="en-US" dirty="0" smtClean="0">
                <a:solidFill>
                  <a:schemeClr val="tx1"/>
                </a:solidFill>
                <a:latin typeface="Times New Roman" pitchFamily="18" charset="0"/>
                <a:cs typeface="Times New Roman" pitchFamily="18" charset="0"/>
              </a:rPr>
              <a:t>Bangladesh. The </a:t>
            </a:r>
            <a:r>
              <a:rPr lang="en-US" dirty="0">
                <a:solidFill>
                  <a:schemeClr val="tx1"/>
                </a:solidFill>
                <a:latin typeface="Times New Roman" pitchFamily="18" charset="0"/>
                <a:cs typeface="Times New Roman" pitchFamily="18" charset="0"/>
              </a:rPr>
              <a:t>Indian state of West Bengal is home to two of the sultanate's former capitals Gaur and Pandua, as well as several notable structures including a watchtower and fortified walls. The oldest mosque in the Indian state of Assam dates from the Bengal Sultanate. A 15</a:t>
            </a:r>
            <a:r>
              <a:rPr lang="en-US" baseline="30000" dirty="0">
                <a:solidFill>
                  <a:schemeClr val="tx1"/>
                </a:solidFill>
                <a:latin typeface="Times New Roman" pitchFamily="18" charset="0"/>
                <a:cs typeface="Times New Roman" pitchFamily="18" charset="0"/>
              </a:rPr>
              <a:t>th</a:t>
            </a:r>
            <a:r>
              <a:rPr lang="en-US" dirty="0">
                <a:solidFill>
                  <a:schemeClr val="tx1"/>
                </a:solidFill>
                <a:latin typeface="Times New Roman" pitchFamily="18" charset="0"/>
                <a:cs typeface="Times New Roman" pitchFamily="18" charset="0"/>
              </a:rPr>
              <a:t>-century sultanate-era mosque lies in ruins and covered in Myanmar's Rakhine State. </a:t>
            </a:r>
          </a:p>
          <a:p>
            <a:pPr marL="0" indent="0">
              <a:buNone/>
            </a:pPr>
            <a:endParaRPr lang="en-US" dirty="0"/>
          </a:p>
        </p:txBody>
      </p:sp>
      <p:pic>
        <p:nvPicPr>
          <p:cNvPr id="6152" name="Picture 8" descr="The historic Panbari Masjid or... - NorthEast Travelers | Faceboo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7236" y="2284989"/>
            <a:ext cx="3676766" cy="30213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394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xmlns="" id="{DC8A7D2B-E56A-114C-851E-B8469E89C89B}"/>
              </a:ext>
            </a:extLst>
          </p:cNvPr>
          <p:cNvSpPr>
            <a:spLocks noGrp="1"/>
          </p:cNvSpPr>
          <p:nvPr>
            <p:ph idx="1"/>
          </p:nvPr>
        </p:nvSpPr>
        <p:spPr>
          <a:xfrm>
            <a:off x="651165" y="1845734"/>
            <a:ext cx="4932218" cy="4540076"/>
          </a:xfrm>
        </p:spPr>
        <p:txBody>
          <a:bodyPr>
            <a:normAutofit fontScale="70000" lnSpcReduction="20000"/>
          </a:bodyPr>
          <a:lstStyle/>
          <a:p>
            <a:pPr marL="677863" indent="-442913" algn="just">
              <a:buFont typeface="Wingdings" pitchFamily="2" charset="2"/>
              <a:buChar char="q"/>
            </a:pPr>
            <a:r>
              <a:rPr lang="en-US" i="1" dirty="0">
                <a:solidFill>
                  <a:schemeClr val="tx1"/>
                </a:solidFill>
                <a:latin typeface="Times New Roman" pitchFamily="18" charset="0"/>
                <a:cs typeface="Times New Roman" pitchFamily="18" charset="0"/>
              </a:rPr>
              <a:t>Urban architecture -</a:t>
            </a:r>
            <a:r>
              <a:rPr lang="en-US" dirty="0">
                <a:solidFill>
                  <a:schemeClr val="tx1"/>
                </a:solidFill>
                <a:latin typeface="Times New Roman" pitchFamily="18" charset="0"/>
                <a:cs typeface="Times New Roman" pitchFamily="18" charset="0"/>
              </a:rPr>
              <a:t> Cities in the Bengal Sultanate had stately medieval architecture, particularly in the royal capitals of Gaur and </a:t>
            </a:r>
            <a:r>
              <a:rPr lang="en-US" dirty="0" err="1">
                <a:solidFill>
                  <a:schemeClr val="tx1"/>
                </a:solidFill>
                <a:latin typeface="Times New Roman" pitchFamily="18" charset="0"/>
                <a:cs typeface="Times New Roman" pitchFamily="18" charset="0"/>
              </a:rPr>
              <a:t>Pandua</a:t>
            </a:r>
            <a:r>
              <a:rPr lang="en-US" dirty="0">
                <a:solidFill>
                  <a:schemeClr val="tx1"/>
                </a:solidFill>
                <a:latin typeface="Times New Roman" pitchFamily="18" charset="0"/>
                <a:cs typeface="Times New Roman" pitchFamily="18" charset="0"/>
              </a:rPr>
              <a:t>. In 1500, the royal capital of Gaur had the fifth-largest urban population in the world after Beijing, Vijayanagar, Cairo and Canton. It had a population of 200,000 (at the time, the global population is estimated to have ranged between 400 and 500 million). The Portuguese historian </a:t>
            </a:r>
            <a:r>
              <a:rPr lang="en-US" dirty="0" err="1">
                <a:solidFill>
                  <a:schemeClr val="tx1"/>
                </a:solidFill>
                <a:latin typeface="Times New Roman" pitchFamily="18" charset="0"/>
                <a:cs typeface="Times New Roman" pitchFamily="18" charset="0"/>
              </a:rPr>
              <a:t>Castenhada</a:t>
            </a:r>
            <a:r>
              <a:rPr lang="en-US" dirty="0">
                <a:solidFill>
                  <a:schemeClr val="tx1"/>
                </a:solidFill>
                <a:latin typeface="Times New Roman" pitchFamily="18" charset="0"/>
                <a:cs typeface="Times New Roman" pitchFamily="18" charset="0"/>
              </a:rPr>
              <a:t> de Lopez described houses in Gaur as being one-</a:t>
            </a:r>
            <a:r>
              <a:rPr lang="en-US" dirty="0" err="1">
                <a:solidFill>
                  <a:schemeClr val="tx1"/>
                </a:solidFill>
                <a:latin typeface="Times New Roman" pitchFamily="18" charset="0"/>
                <a:cs typeface="Times New Roman" pitchFamily="18" charset="0"/>
              </a:rPr>
              <a:t>storeyed</a:t>
            </a:r>
            <a:r>
              <a:rPr lang="en-US" dirty="0">
                <a:solidFill>
                  <a:schemeClr val="tx1"/>
                </a:solidFill>
                <a:latin typeface="Times New Roman" pitchFamily="18" charset="0"/>
                <a:cs typeface="Times New Roman" pitchFamily="18" charset="0"/>
              </a:rPr>
              <a:t> with ornamental floor tiles, courtyards and gardens. The city had a citadel, durbar, watchtowers, canals, bridges, large gateways, and a city wall. </a:t>
            </a:r>
          </a:p>
          <a:p>
            <a:pPr marL="677863" indent="-442913" algn="just">
              <a:buFont typeface="Wingdings" pitchFamily="2" charset="2"/>
              <a:buChar char="q"/>
            </a:pPr>
            <a:r>
              <a:rPr lang="en-US" dirty="0">
                <a:solidFill>
                  <a:schemeClr val="tx1"/>
                </a:solidFill>
                <a:latin typeface="Times New Roman" pitchFamily="18" charset="0"/>
                <a:cs typeface="Times New Roman" pitchFamily="18" charset="0"/>
              </a:rPr>
              <a:t>The royal palace was divided into three compartments. The first compartment was the royal court. The second was the living quarter of the Sultan. The third was the harem. A high wall enclosed the palace. A moat surrounded the palace on three sides and was connected to the Ganges. The city of </a:t>
            </a:r>
            <a:r>
              <a:rPr lang="en-US" dirty="0" err="1">
                <a:solidFill>
                  <a:schemeClr val="tx1"/>
                </a:solidFill>
                <a:latin typeface="Times New Roman" pitchFamily="18" charset="0"/>
                <a:cs typeface="Times New Roman" pitchFamily="18" charset="0"/>
              </a:rPr>
              <a:t>Pandua</a:t>
            </a:r>
            <a:r>
              <a:rPr lang="en-US" dirty="0">
                <a:solidFill>
                  <a:schemeClr val="tx1"/>
                </a:solidFill>
                <a:latin typeface="Times New Roman" pitchFamily="18" charset="0"/>
                <a:cs typeface="Times New Roman" pitchFamily="18" charset="0"/>
              </a:rPr>
              <a:t> developed from a small hamlet into a military garrison. It included imperial mosques and mausolea. </a:t>
            </a:r>
          </a:p>
          <a:p>
            <a:pPr marL="677863" indent="-442913" algn="just">
              <a:buFont typeface="Wingdings" pitchFamily="2" charset="2"/>
              <a:buChar char="q"/>
            </a:pPr>
            <a:r>
              <a:rPr lang="en-US" dirty="0">
                <a:solidFill>
                  <a:schemeClr val="tx1"/>
                </a:solidFill>
                <a:latin typeface="Times New Roman" pitchFamily="18" charset="0"/>
                <a:cs typeface="Times New Roman" pitchFamily="18" charset="0"/>
              </a:rPr>
              <a:t>Urban architecture in the Bengal Sultanate was based on Arab, Bengali, Persian, Indo-Turkish, and Byzantine influences. The Bengal roofs began appearing in concrete forms during the 15</a:t>
            </a:r>
            <a:r>
              <a:rPr lang="en-US" baseline="30000" dirty="0">
                <a:solidFill>
                  <a:schemeClr val="tx1"/>
                </a:solidFill>
                <a:latin typeface="Times New Roman" pitchFamily="18" charset="0"/>
                <a:cs typeface="Times New Roman" pitchFamily="18" charset="0"/>
              </a:rPr>
              <a:t>th</a:t>
            </a:r>
            <a:r>
              <a:rPr lang="en-US" dirty="0">
                <a:solidFill>
                  <a:schemeClr val="tx1"/>
                </a:solidFill>
                <a:latin typeface="Times New Roman" pitchFamily="18" charset="0"/>
                <a:cs typeface="Times New Roman" pitchFamily="18" charset="0"/>
              </a:rPr>
              <a:t> century. These roofs were later widely replicated in the Mughal Empire and the Rajput kingdoms of the northwestern Indian subcontinent. </a:t>
            </a:r>
          </a:p>
          <a:p>
            <a:endParaRPr lang="en-US" dirty="0"/>
          </a:p>
        </p:txBody>
      </p:sp>
      <p:sp>
        <p:nvSpPr>
          <p:cNvPr id="8" name="Title 1">
            <a:extLst>
              <a:ext uri="{FF2B5EF4-FFF2-40B4-BE49-F238E27FC236}">
                <a16:creationId xmlns:a16="http://schemas.microsoft.com/office/drawing/2014/main" xmlns="" id="{0AEFEA1A-D831-E74F-88CC-07E27C2245FB}"/>
              </a:ext>
            </a:extLst>
          </p:cNvPr>
          <p:cNvSpPr txBox="1">
            <a:spLocks/>
          </p:cNvSpPr>
          <p:nvPr/>
        </p:nvSpPr>
        <p:spPr>
          <a:xfrm>
            <a:off x="651164" y="1022038"/>
            <a:ext cx="8631381" cy="657860"/>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3200" b="1" dirty="0" smtClean="0">
                <a:solidFill>
                  <a:srgbClr val="C00000"/>
                </a:solidFill>
                <a:latin typeface="Times New Roman" pitchFamily="18" charset="0"/>
                <a:cs typeface="Times New Roman" pitchFamily="18" charset="0"/>
              </a:rPr>
              <a:t>ARCHITECTURE</a:t>
            </a:r>
            <a:r>
              <a:rPr lang="en-US" sz="3200" b="1" dirty="0" smtClean="0">
                <a:solidFill>
                  <a:srgbClr val="C00000"/>
                </a:solidFill>
                <a:latin typeface="+mn-lt"/>
              </a:rPr>
              <a:t> </a:t>
            </a:r>
            <a:endParaRPr lang="en-US" sz="3200" b="1" dirty="0">
              <a:solidFill>
                <a:srgbClr val="C00000"/>
              </a:solidFill>
              <a:latin typeface="+mn-lt"/>
            </a:endParaRPr>
          </a:p>
        </p:txBody>
      </p:sp>
      <p:pic>
        <p:nvPicPr>
          <p:cNvPr id="7170" name="Picture 2" descr="Medieval History of Beng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3383" y="2246948"/>
            <a:ext cx="4073234" cy="37376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5080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DD610E-CE14-6E45-AAA4-1860953E8307}"/>
              </a:ext>
            </a:extLst>
          </p:cNvPr>
          <p:cNvSpPr>
            <a:spLocks noGrp="1"/>
          </p:cNvSpPr>
          <p:nvPr>
            <p:ph type="title"/>
          </p:nvPr>
        </p:nvSpPr>
        <p:spPr>
          <a:xfrm>
            <a:off x="677335" y="927100"/>
            <a:ext cx="8466665" cy="810260"/>
          </a:xfrm>
        </p:spPr>
        <p:txBody>
          <a:bodyPr>
            <a:normAutofit/>
          </a:bodyPr>
          <a:lstStyle/>
          <a:p>
            <a:pPr algn="ctr"/>
            <a:r>
              <a:rPr lang="en-US" sz="3200" b="1" dirty="0" smtClean="0">
                <a:solidFill>
                  <a:srgbClr val="C00000"/>
                </a:solidFill>
                <a:latin typeface="Times New Roman" pitchFamily="18" charset="0"/>
                <a:cs typeface="Times New Roman" pitchFamily="18" charset="0"/>
              </a:rPr>
              <a:t>ARCHITECTURE</a:t>
            </a:r>
            <a:endParaRPr lang="en-US" sz="3200" b="1" dirty="0">
              <a:solidFill>
                <a:srgbClr val="C00000"/>
              </a:solidFill>
              <a:latin typeface="Times New Roman" pitchFamily="18" charset="0"/>
              <a:cs typeface="Times New Roman" pitchFamily="18" charset="0"/>
            </a:endParaRPr>
          </a:p>
        </p:txBody>
      </p:sp>
      <p:sp>
        <p:nvSpPr>
          <p:cNvPr id="3" name="Content Placeholder 2"/>
          <p:cNvSpPr>
            <a:spLocks noGrp="1"/>
          </p:cNvSpPr>
          <p:nvPr>
            <p:ph idx="1"/>
          </p:nvPr>
        </p:nvSpPr>
        <p:spPr>
          <a:xfrm>
            <a:off x="457548" y="2118305"/>
            <a:ext cx="4518121" cy="3880773"/>
          </a:xfrm>
        </p:spPr>
        <p:txBody>
          <a:bodyPr>
            <a:normAutofit fontScale="92500" lnSpcReduction="10000"/>
          </a:bodyPr>
          <a:lstStyle/>
          <a:p>
            <a:pPr marL="677863" indent="-398463" algn="just">
              <a:buFont typeface="Wingdings" pitchFamily="2" charset="2"/>
              <a:buChar char="q"/>
            </a:pPr>
            <a:r>
              <a:rPr lang="en-US" i="1" dirty="0">
                <a:solidFill>
                  <a:schemeClr val="tx1"/>
                </a:solidFill>
                <a:latin typeface="Times New Roman" pitchFamily="18" charset="0"/>
                <a:cs typeface="Times New Roman" pitchFamily="18" charset="0"/>
              </a:rPr>
              <a:t>Mosque architecture - </a:t>
            </a:r>
            <a:r>
              <a:rPr lang="en-US" dirty="0">
                <a:solidFill>
                  <a:schemeClr val="tx1"/>
                </a:solidFill>
                <a:latin typeface="Times New Roman" pitchFamily="18" charset="0"/>
                <a:cs typeface="Times New Roman" pitchFamily="18" charset="0"/>
              </a:rPr>
              <a:t>According to </a:t>
            </a:r>
            <a:r>
              <a:rPr lang="en-US" dirty="0" err="1">
                <a:solidFill>
                  <a:schemeClr val="tx1"/>
                </a:solidFill>
                <a:latin typeface="Times New Roman" pitchFamily="18" charset="0"/>
                <a:cs typeface="Times New Roman" pitchFamily="18" charset="0"/>
              </a:rPr>
              <a:t>Perween</a:t>
            </a:r>
            <a:r>
              <a:rPr lang="en-US" dirty="0">
                <a:solidFill>
                  <a:schemeClr val="tx1"/>
                </a:solidFill>
                <a:latin typeface="Times New Roman" pitchFamily="18" charset="0"/>
                <a:cs typeface="Times New Roman" pitchFamily="18" charset="0"/>
              </a:rPr>
              <a:t> Hasan, the mosques of the Bengal Sultanate have several common features, including pointed arches, multiple </a:t>
            </a:r>
            <a:r>
              <a:rPr lang="en-US" dirty="0" err="1">
                <a:solidFill>
                  <a:schemeClr val="tx1"/>
                </a:solidFill>
                <a:latin typeface="Times New Roman" pitchFamily="18" charset="0"/>
                <a:cs typeface="Times New Roman" pitchFamily="18" charset="0"/>
              </a:rPr>
              <a:t>mihrabs</a:t>
            </a:r>
            <a:r>
              <a:rPr lang="en-US" dirty="0">
                <a:solidFill>
                  <a:schemeClr val="tx1"/>
                </a:solidFill>
                <a:latin typeface="Times New Roman" pitchFamily="18" charset="0"/>
                <a:cs typeface="Times New Roman" pitchFamily="18" charset="0"/>
              </a:rPr>
              <a:t>, engaged corner towers, and terracotta and stone decoration. </a:t>
            </a:r>
          </a:p>
          <a:p>
            <a:pPr marL="677863" indent="-398463" algn="just">
              <a:buFont typeface="Wingdings" pitchFamily="2" charset="2"/>
              <a:buChar char="q"/>
            </a:pPr>
            <a:r>
              <a:rPr lang="en-US" dirty="0">
                <a:solidFill>
                  <a:schemeClr val="tx1"/>
                </a:solidFill>
                <a:latin typeface="Times New Roman" pitchFamily="18" charset="0"/>
                <a:cs typeface="Times New Roman" pitchFamily="18" charset="0"/>
              </a:rPr>
              <a:t>In particular, the art of the </a:t>
            </a:r>
            <a:r>
              <a:rPr lang="en-US" dirty="0" err="1">
                <a:solidFill>
                  <a:schemeClr val="tx1"/>
                </a:solidFill>
                <a:latin typeface="Times New Roman" pitchFamily="18" charset="0"/>
                <a:cs typeface="Times New Roman" pitchFamily="18" charset="0"/>
              </a:rPr>
              <a:t>mihrab</a:t>
            </a:r>
            <a:r>
              <a:rPr lang="en-US" dirty="0">
                <a:solidFill>
                  <a:schemeClr val="tx1"/>
                </a:solidFill>
                <a:latin typeface="Times New Roman" pitchFamily="18" charset="0"/>
                <a:cs typeface="Times New Roman" pitchFamily="18" charset="0"/>
              </a:rPr>
              <a:t> is meticulous and unique to Bengal's mosque architecture. Mosques were either rectangular and multi-domed or square and single-domed. The large number of mosques built during the Bengal Sultanate indicates the rapidity with which the local population converted to Islam. </a:t>
            </a:r>
          </a:p>
          <a:p>
            <a:endParaRPr lang="en-US" dirty="0"/>
          </a:p>
        </p:txBody>
      </p:sp>
      <p:pic>
        <p:nvPicPr>
          <p:cNvPr id="6" name="Picture 5" descr="figure"/>
          <p:cNvPicPr/>
          <p:nvPr/>
        </p:nvPicPr>
        <p:blipFill>
          <a:blip r:embed="rId2">
            <a:extLst>
              <a:ext uri="{28A0092B-C50C-407E-A947-70E740481C1C}">
                <a14:useLocalDpi xmlns:a14="http://schemas.microsoft.com/office/drawing/2010/main" val="0"/>
              </a:ext>
            </a:extLst>
          </a:blip>
          <a:srcRect/>
          <a:stretch>
            <a:fillRect/>
          </a:stretch>
        </p:blipFill>
        <p:spPr bwMode="auto">
          <a:xfrm>
            <a:off x="5195455" y="2257571"/>
            <a:ext cx="4078548" cy="3339665"/>
          </a:xfrm>
          <a:prstGeom prst="rect">
            <a:avLst/>
          </a:prstGeom>
          <a:noFill/>
          <a:ln>
            <a:noFill/>
          </a:ln>
        </p:spPr>
      </p:pic>
    </p:spTree>
    <p:extLst>
      <p:ext uri="{BB962C8B-B14F-4D97-AF65-F5344CB8AC3E}">
        <p14:creationId xmlns:p14="http://schemas.microsoft.com/office/powerpoint/2010/main" val="180724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xmlns="" id="{DC32CED9-AE98-0F4A-80DB-FC658673552E}"/>
              </a:ext>
            </a:extLst>
          </p:cNvPr>
          <p:cNvSpPr txBox="1">
            <a:spLocks/>
          </p:cNvSpPr>
          <p:nvPr/>
        </p:nvSpPr>
        <p:spPr>
          <a:xfrm>
            <a:off x="207818" y="1022038"/>
            <a:ext cx="8936182" cy="657860"/>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3200" b="1" dirty="0" smtClean="0">
                <a:solidFill>
                  <a:srgbClr val="C00000"/>
                </a:solidFill>
                <a:latin typeface="Times New Roman" pitchFamily="18" charset="0"/>
                <a:cs typeface="Times New Roman" pitchFamily="18" charset="0"/>
              </a:rPr>
              <a:t>ARCHITECTURE</a:t>
            </a:r>
            <a:r>
              <a:rPr lang="en-US" sz="3200" b="1" dirty="0" smtClean="0">
                <a:solidFill>
                  <a:srgbClr val="C00000"/>
                </a:solidFill>
                <a:latin typeface="+mn-lt"/>
              </a:rPr>
              <a:t> </a:t>
            </a:r>
            <a:endParaRPr lang="en-US" sz="3200" b="1" dirty="0">
              <a:solidFill>
                <a:srgbClr val="C00000"/>
              </a:solidFill>
              <a:latin typeface="+mn-lt"/>
            </a:endParaRPr>
          </a:p>
        </p:txBody>
      </p:sp>
      <p:sp>
        <p:nvSpPr>
          <p:cNvPr id="9" name="Content Placeholder 8">
            <a:extLst>
              <a:ext uri="{FF2B5EF4-FFF2-40B4-BE49-F238E27FC236}">
                <a16:creationId xmlns:a16="http://schemas.microsoft.com/office/drawing/2014/main" xmlns="" id="{F3283251-65EA-F44A-90C5-755BBE5A8073}"/>
              </a:ext>
            </a:extLst>
          </p:cNvPr>
          <p:cNvSpPr>
            <a:spLocks noGrp="1"/>
          </p:cNvSpPr>
          <p:nvPr>
            <p:ph idx="1"/>
          </p:nvPr>
        </p:nvSpPr>
        <p:spPr>
          <a:xfrm>
            <a:off x="207818" y="2091872"/>
            <a:ext cx="5306291" cy="3505529"/>
          </a:xfrm>
        </p:spPr>
        <p:txBody>
          <a:bodyPr>
            <a:normAutofit fontScale="92500" lnSpcReduction="10000"/>
          </a:bodyPr>
          <a:lstStyle/>
          <a:p>
            <a:pPr marL="677863" indent="-398463" algn="just">
              <a:buFont typeface="Wingdings" pitchFamily="2" charset="2"/>
              <a:buChar char="q"/>
            </a:pPr>
            <a:r>
              <a:rPr lang="en-US" dirty="0" smtClean="0">
                <a:solidFill>
                  <a:schemeClr val="tx1"/>
                </a:solidFill>
                <a:latin typeface="Times New Roman" pitchFamily="18" charset="0"/>
                <a:cs typeface="Times New Roman" pitchFamily="18" charset="0"/>
              </a:rPr>
              <a:t>The </a:t>
            </a:r>
            <a:r>
              <a:rPr lang="en-US" dirty="0">
                <a:solidFill>
                  <a:schemeClr val="tx1"/>
                </a:solidFill>
                <a:latin typeface="Times New Roman" pitchFamily="18" charset="0"/>
                <a:cs typeface="Times New Roman" pitchFamily="18" charset="0"/>
              </a:rPr>
              <a:t>period between 1450 and 1550 was an intensive mosque building era. These mosques dotted the countryside, ranged from small to medium sizes and were used for daily devotion. Ponds were often located beside a mosque. Arabic inscriptions in the mosques often include the name of the patron or builder. </a:t>
            </a:r>
          </a:p>
          <a:p>
            <a:pPr marL="677863" indent="-398463" algn="just">
              <a:buFont typeface="Wingdings" pitchFamily="2" charset="2"/>
              <a:buChar char="q"/>
            </a:pPr>
            <a:r>
              <a:rPr lang="en-US" dirty="0">
                <a:solidFill>
                  <a:schemeClr val="tx1"/>
                </a:solidFill>
                <a:latin typeface="Times New Roman" pitchFamily="18" charset="0"/>
                <a:cs typeface="Times New Roman" pitchFamily="18" charset="0"/>
              </a:rPr>
              <a:t>The buildings were made of brick or stone. The brick mosque with terracotta decoration represented a grand structure in the Bengal Sultanate. They were often the gift of a wealthy patron and the fruit of extraordinary effort, which would not be found in every Muslim neighborhood. </a:t>
            </a:r>
          </a:p>
          <a:p>
            <a:endParaRPr lang="en-US" dirty="0"/>
          </a:p>
        </p:txBody>
      </p:sp>
      <p:pic>
        <p:nvPicPr>
          <p:cNvPr id="4" name="Picture 3" descr="figure"/>
          <p:cNvPicPr/>
          <p:nvPr/>
        </p:nvPicPr>
        <p:blipFill>
          <a:blip r:embed="rId2">
            <a:extLst>
              <a:ext uri="{28A0092B-C50C-407E-A947-70E740481C1C}">
                <a14:useLocalDpi xmlns:a14="http://schemas.microsoft.com/office/drawing/2010/main" val="0"/>
              </a:ext>
            </a:extLst>
          </a:blip>
          <a:srcRect/>
          <a:stretch>
            <a:fillRect/>
          </a:stretch>
        </p:blipFill>
        <p:spPr bwMode="auto">
          <a:xfrm>
            <a:off x="5721927" y="2133601"/>
            <a:ext cx="3422073" cy="3422072"/>
          </a:xfrm>
          <a:prstGeom prst="rect">
            <a:avLst/>
          </a:prstGeom>
          <a:noFill/>
          <a:ln>
            <a:noFill/>
          </a:ln>
        </p:spPr>
      </p:pic>
    </p:spTree>
    <p:extLst>
      <p:ext uri="{BB962C8B-B14F-4D97-AF65-F5344CB8AC3E}">
        <p14:creationId xmlns:p14="http://schemas.microsoft.com/office/powerpoint/2010/main" val="23007783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90916814-F553-8846-8E58-40B10FB8540B}"/>
              </a:ext>
            </a:extLst>
          </p:cNvPr>
          <p:cNvSpPr txBox="1">
            <a:spLocks/>
          </p:cNvSpPr>
          <p:nvPr/>
        </p:nvSpPr>
        <p:spPr>
          <a:xfrm>
            <a:off x="1249680" y="1022038"/>
            <a:ext cx="7949738" cy="657860"/>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3200" b="1" dirty="0" smtClean="0">
                <a:solidFill>
                  <a:srgbClr val="C00000"/>
                </a:solidFill>
                <a:latin typeface="Times New Roman" pitchFamily="18" charset="0"/>
                <a:cs typeface="Times New Roman" pitchFamily="18" charset="0"/>
              </a:rPr>
              <a:t>ARCHITECTURE </a:t>
            </a:r>
            <a:endParaRPr lang="en-US" sz="3200" b="1" dirty="0">
              <a:solidFill>
                <a:srgbClr val="C00000"/>
              </a:solidFill>
              <a:latin typeface="Times New Roman" pitchFamily="18" charset="0"/>
              <a:cs typeface="Times New Roman" pitchFamily="18" charset="0"/>
            </a:endParaRPr>
          </a:p>
        </p:txBody>
      </p:sp>
      <p:sp>
        <p:nvSpPr>
          <p:cNvPr id="8" name="Content Placeholder 7">
            <a:extLst>
              <a:ext uri="{FF2B5EF4-FFF2-40B4-BE49-F238E27FC236}">
                <a16:creationId xmlns:a16="http://schemas.microsoft.com/office/drawing/2014/main" xmlns="" id="{A2390A3F-79E6-5C4E-A6DD-0085A721D62F}"/>
              </a:ext>
            </a:extLst>
          </p:cNvPr>
          <p:cNvSpPr>
            <a:spLocks noGrp="1"/>
          </p:cNvSpPr>
          <p:nvPr>
            <p:ph idx="1"/>
          </p:nvPr>
        </p:nvSpPr>
        <p:spPr>
          <a:xfrm>
            <a:off x="360218" y="2147599"/>
            <a:ext cx="5126182" cy="4183928"/>
          </a:xfrm>
        </p:spPr>
        <p:txBody>
          <a:bodyPr>
            <a:noAutofit/>
          </a:bodyPr>
          <a:lstStyle/>
          <a:p>
            <a:pPr marL="722313" indent="-442913" algn="just">
              <a:spcBef>
                <a:spcPts val="0"/>
              </a:spcBef>
              <a:buFont typeface="Wingdings" pitchFamily="2" charset="2"/>
              <a:buChar char="q"/>
            </a:pPr>
            <a:r>
              <a:rPr lang="en-US" sz="1400" dirty="0">
                <a:solidFill>
                  <a:schemeClr val="tx1"/>
                </a:solidFill>
                <a:latin typeface="Times New Roman" pitchFamily="18" charset="0"/>
                <a:cs typeface="Times New Roman" pitchFamily="18" charset="0"/>
              </a:rPr>
              <a:t>The highest concentration of mosques from the Bengal Sultanate can be found in the North Bengal regions of Bangladesh and Indian West Bengal. A mosque city developed near the southwestern Bengali Sundarbans forest as a result of the patronization of Governor Khan Jahan Ali. In 1985, UNESCO designated the city as a World Heritage Site. In central areas, the </a:t>
            </a:r>
            <a:r>
              <a:rPr lang="en-US" sz="1400" dirty="0" err="1">
                <a:solidFill>
                  <a:schemeClr val="tx1"/>
                </a:solidFill>
                <a:latin typeface="Times New Roman" pitchFamily="18" charset="0"/>
                <a:cs typeface="Times New Roman" pitchFamily="18" charset="0"/>
              </a:rPr>
              <a:t>Pathrail</a:t>
            </a:r>
            <a:r>
              <a:rPr lang="en-US" sz="1400" dirty="0">
                <a:solidFill>
                  <a:schemeClr val="tx1"/>
                </a:solidFill>
                <a:latin typeface="Times New Roman" pitchFamily="18" charset="0"/>
                <a:cs typeface="Times New Roman" pitchFamily="18" charset="0"/>
              </a:rPr>
              <a:t> Mosque in Faridpur is one of the best-preserved sultanate-era structures. </a:t>
            </a:r>
          </a:p>
          <a:p>
            <a:pPr marL="722313" indent="-442913" algn="just">
              <a:spcBef>
                <a:spcPts val="0"/>
              </a:spcBef>
              <a:buFont typeface="Wingdings" pitchFamily="2" charset="2"/>
              <a:buChar char="q"/>
            </a:pPr>
            <a:r>
              <a:rPr lang="en-US" sz="1400" dirty="0">
                <a:solidFill>
                  <a:schemeClr val="tx1"/>
                </a:solidFill>
                <a:latin typeface="Times New Roman" pitchFamily="18" charset="0"/>
                <a:cs typeface="Times New Roman" pitchFamily="18" charset="0"/>
              </a:rPr>
              <a:t>In the northeast, the Shahi Masjid in Sylhet is a well-preserved structure of the Bengal Sultanate. In the northeastern Indian state of Assam, the </a:t>
            </a:r>
            <a:r>
              <a:rPr lang="en-US" sz="1400" dirty="0" err="1">
                <a:solidFill>
                  <a:schemeClr val="tx1"/>
                </a:solidFill>
                <a:latin typeface="Times New Roman" pitchFamily="18" charset="0"/>
                <a:cs typeface="Times New Roman" pitchFamily="18" charset="0"/>
              </a:rPr>
              <a:t>Panbari</a:t>
            </a:r>
            <a:r>
              <a:rPr lang="en-US" sz="1400" dirty="0">
                <a:solidFill>
                  <a:schemeClr val="tx1"/>
                </a:solidFill>
                <a:latin typeface="Times New Roman" pitchFamily="18" charset="0"/>
                <a:cs typeface="Times New Roman" pitchFamily="18" charset="0"/>
              </a:rPr>
              <a:t> Mosque was built during the reign of Sultan </a:t>
            </a:r>
            <a:r>
              <a:rPr lang="en-US" sz="1400" dirty="0" err="1">
                <a:solidFill>
                  <a:schemeClr val="tx1"/>
                </a:solidFill>
                <a:latin typeface="Times New Roman" pitchFamily="18" charset="0"/>
                <a:cs typeface="Times New Roman" pitchFamily="18" charset="0"/>
              </a:rPr>
              <a:t>Alauddin</a:t>
            </a:r>
            <a:r>
              <a:rPr lang="en-US" sz="1400" dirty="0">
                <a:solidFill>
                  <a:schemeClr val="tx1"/>
                </a:solidFill>
                <a:latin typeface="Times New Roman" pitchFamily="18" charset="0"/>
                <a:cs typeface="Times New Roman" pitchFamily="18" charset="0"/>
              </a:rPr>
              <a:t> Hussain Shah. Other mosques can be found in coastal areas of West Bengal and parts of Bihar, such as the Sayed Jamaluddin Mosque. In the southeast, the </a:t>
            </a:r>
            <a:r>
              <a:rPr lang="en-US" sz="1400" dirty="0" err="1">
                <a:solidFill>
                  <a:schemeClr val="tx1"/>
                </a:solidFill>
                <a:latin typeface="Times New Roman" pitchFamily="18" charset="0"/>
                <a:cs typeface="Times New Roman" pitchFamily="18" charset="0"/>
              </a:rPr>
              <a:t>Santikan</a:t>
            </a:r>
            <a:r>
              <a:rPr lang="en-US" sz="1400" dirty="0">
                <a:solidFill>
                  <a:schemeClr val="tx1"/>
                </a:solidFill>
                <a:latin typeface="Times New Roman" pitchFamily="18" charset="0"/>
                <a:cs typeface="Times New Roman" pitchFamily="18" charset="0"/>
              </a:rPr>
              <a:t> Mosque (built in the 1430s) stands in ruins in Rakhine State (formerly </a:t>
            </a:r>
            <a:r>
              <a:rPr lang="en-US" sz="1400" dirty="0" err="1">
                <a:solidFill>
                  <a:schemeClr val="tx1"/>
                </a:solidFill>
                <a:latin typeface="Times New Roman" pitchFamily="18" charset="0"/>
                <a:cs typeface="Times New Roman" pitchFamily="18" charset="0"/>
              </a:rPr>
              <a:t>Arakan</a:t>
            </a:r>
            <a:r>
              <a:rPr lang="en-US" sz="1400" dirty="0">
                <a:solidFill>
                  <a:schemeClr val="tx1"/>
                </a:solidFill>
                <a:latin typeface="Times New Roman" pitchFamily="18" charset="0"/>
                <a:cs typeface="Times New Roman" pitchFamily="18" charset="0"/>
              </a:rPr>
              <a:t>) of Myanmar (formerly Burma).</a:t>
            </a:r>
          </a:p>
          <a:p>
            <a:endParaRPr lang="en-US" sz="1400" dirty="0"/>
          </a:p>
        </p:txBody>
      </p:sp>
      <p:pic>
        <p:nvPicPr>
          <p:cNvPr id="4100" name="Picture 4" descr="Sixty Dome Mosque, Bagerhat, Khulna | The Sixty Dome Mosque … | Flick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0363" y="2674938"/>
            <a:ext cx="3713019" cy="2756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233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A7F51EB2-6E9F-5F48-8793-4F8FAE504127}"/>
              </a:ext>
            </a:extLst>
          </p:cNvPr>
          <p:cNvSpPr txBox="1">
            <a:spLocks/>
          </p:cNvSpPr>
          <p:nvPr/>
        </p:nvSpPr>
        <p:spPr>
          <a:xfrm>
            <a:off x="1097280" y="1022038"/>
            <a:ext cx="7880465" cy="657860"/>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3200" b="1" dirty="0" smtClean="0">
                <a:solidFill>
                  <a:srgbClr val="C00000"/>
                </a:solidFill>
                <a:latin typeface="Times New Roman" pitchFamily="18" charset="0"/>
                <a:cs typeface="Times New Roman" pitchFamily="18" charset="0"/>
              </a:rPr>
              <a:t>ARCHITECTURE </a:t>
            </a:r>
            <a:endParaRPr lang="en-US" sz="3200" b="1" dirty="0">
              <a:solidFill>
                <a:srgbClr val="C00000"/>
              </a:solidFill>
              <a:latin typeface="Times New Roman" pitchFamily="18" charset="0"/>
              <a:cs typeface="Times New Roman" pitchFamily="18" charset="0"/>
            </a:endParaRPr>
          </a:p>
        </p:txBody>
      </p:sp>
      <p:sp>
        <p:nvSpPr>
          <p:cNvPr id="8" name="Content Placeholder 7">
            <a:extLst>
              <a:ext uri="{FF2B5EF4-FFF2-40B4-BE49-F238E27FC236}">
                <a16:creationId xmlns:a16="http://schemas.microsoft.com/office/drawing/2014/main" xmlns="" id="{7E3F267B-F1B3-1547-BC00-20D48949D1BF}"/>
              </a:ext>
            </a:extLst>
          </p:cNvPr>
          <p:cNvSpPr>
            <a:spLocks noGrp="1"/>
          </p:cNvSpPr>
          <p:nvPr>
            <p:ph idx="1"/>
          </p:nvPr>
        </p:nvSpPr>
        <p:spPr>
          <a:xfrm>
            <a:off x="695498" y="2355272"/>
            <a:ext cx="4901738" cy="3200401"/>
          </a:xfrm>
        </p:spPr>
        <p:txBody>
          <a:bodyPr>
            <a:normAutofit fontScale="92500" lnSpcReduction="20000"/>
          </a:bodyPr>
          <a:lstStyle/>
          <a:p>
            <a:pPr marL="677863" indent="-398463" algn="just">
              <a:buFont typeface="Wingdings" pitchFamily="2" charset="2"/>
              <a:buChar char="q"/>
            </a:pPr>
            <a:r>
              <a:rPr lang="en-US" dirty="0">
                <a:solidFill>
                  <a:schemeClr val="tx1"/>
                </a:solidFill>
                <a:latin typeface="Times New Roman" pitchFamily="18" charset="0"/>
                <a:cs typeface="Times New Roman" pitchFamily="18" charset="0"/>
              </a:rPr>
              <a:t>Imperial mosques had an in-built throne for the Sultan. These thrones are termed as </a:t>
            </a:r>
            <a:r>
              <a:rPr lang="en-US" i="1" dirty="0">
                <a:solidFill>
                  <a:schemeClr val="tx1"/>
                </a:solidFill>
                <a:latin typeface="Times New Roman" pitchFamily="18" charset="0"/>
                <a:cs typeface="Times New Roman" pitchFamily="18" charset="0"/>
              </a:rPr>
              <a:t>Badshah-e-</a:t>
            </a:r>
            <a:r>
              <a:rPr lang="en-US" i="1" dirty="0" err="1">
                <a:solidFill>
                  <a:schemeClr val="tx1"/>
                </a:solidFill>
                <a:latin typeface="Times New Roman" pitchFamily="18" charset="0"/>
                <a:cs typeface="Times New Roman" pitchFamily="18" charset="0"/>
              </a:rPr>
              <a:t>Takht</a:t>
            </a:r>
            <a:r>
              <a:rPr lang="en-US" i="1" dirty="0">
                <a:solidFill>
                  <a:schemeClr val="tx1"/>
                </a:solidFill>
                <a:latin typeface="Times New Roman" pitchFamily="18" charset="0"/>
                <a:cs typeface="Times New Roman" pitchFamily="18" charset="0"/>
              </a:rPr>
              <a:t> </a:t>
            </a:r>
            <a:r>
              <a:rPr lang="en-US" dirty="0">
                <a:solidFill>
                  <a:schemeClr val="tx1"/>
                </a:solidFill>
                <a:latin typeface="Times New Roman" pitchFamily="18" charset="0"/>
                <a:cs typeface="Times New Roman" pitchFamily="18" charset="0"/>
              </a:rPr>
              <a:t>(King's Throne). The Sultans sat on the elevated throne and addressed his subjects below. The Sultans also administered justice and managed government affairs while sitting on these thrones. Mosques served as royal courts. Mosques across the Bengal Sultanate had these thrones. The Sultans traveled from one town to another and hosted royal court activities in mosques with a Badshah-e-</a:t>
            </a:r>
            <a:r>
              <a:rPr lang="en-US" dirty="0" err="1">
                <a:solidFill>
                  <a:schemeClr val="tx1"/>
                </a:solidFill>
                <a:latin typeface="Times New Roman" pitchFamily="18" charset="0"/>
                <a:cs typeface="Times New Roman" pitchFamily="18" charset="0"/>
              </a:rPr>
              <a:t>Takht</a:t>
            </a:r>
            <a:r>
              <a:rPr lang="en-US" dirty="0">
                <a:solidFill>
                  <a:schemeClr val="tx1"/>
                </a:solidFill>
                <a:latin typeface="Times New Roman" pitchFamily="18" charset="0"/>
                <a:cs typeface="Times New Roman" pitchFamily="18" charset="0"/>
              </a:rPr>
              <a:t>. The Badshah-e-</a:t>
            </a:r>
            <a:r>
              <a:rPr lang="en-US" dirty="0" err="1">
                <a:solidFill>
                  <a:schemeClr val="tx1"/>
                </a:solidFill>
                <a:latin typeface="Times New Roman" pitchFamily="18" charset="0"/>
                <a:cs typeface="Times New Roman" pitchFamily="18" charset="0"/>
              </a:rPr>
              <a:t>Takht</a:t>
            </a:r>
            <a:r>
              <a:rPr lang="en-US" dirty="0">
                <a:solidFill>
                  <a:schemeClr val="tx1"/>
                </a:solidFill>
                <a:latin typeface="Times New Roman" pitchFamily="18" charset="0"/>
                <a:cs typeface="Times New Roman" pitchFamily="18" charset="0"/>
              </a:rPr>
              <a:t> in </a:t>
            </a:r>
            <a:r>
              <a:rPr lang="en-US" dirty="0" err="1">
                <a:solidFill>
                  <a:schemeClr val="tx1"/>
                </a:solidFill>
                <a:latin typeface="Times New Roman" pitchFamily="18" charset="0"/>
                <a:cs typeface="Times New Roman" pitchFamily="18" charset="0"/>
              </a:rPr>
              <a:t>Kusumba</a:t>
            </a:r>
            <a:r>
              <a:rPr lang="en-US" dirty="0">
                <a:solidFill>
                  <a:schemeClr val="tx1"/>
                </a:solidFill>
                <a:latin typeface="Times New Roman" pitchFamily="18" charset="0"/>
                <a:cs typeface="Times New Roman" pitchFamily="18" charset="0"/>
              </a:rPr>
              <a:t> Mosque is heavily decorated with a designed Mihrab. </a:t>
            </a:r>
          </a:p>
        </p:txBody>
      </p:sp>
      <p:pic>
        <p:nvPicPr>
          <p:cNvPr id="5" name="Picture 4" descr="Kusumba-Moschee – Wikipedia"/>
          <p:cNvPicPr/>
          <p:nvPr/>
        </p:nvPicPr>
        <p:blipFill>
          <a:blip r:embed="rId2">
            <a:extLst>
              <a:ext uri="{28A0092B-C50C-407E-A947-70E740481C1C}">
                <a14:useLocalDpi xmlns:a14="http://schemas.microsoft.com/office/drawing/2010/main" val="0"/>
              </a:ext>
            </a:extLst>
          </a:blip>
          <a:srcRect/>
          <a:stretch>
            <a:fillRect/>
          </a:stretch>
        </p:blipFill>
        <p:spPr bwMode="auto">
          <a:xfrm>
            <a:off x="5839098" y="2355272"/>
            <a:ext cx="3651266" cy="2701637"/>
          </a:xfrm>
          <a:prstGeom prst="rect">
            <a:avLst/>
          </a:prstGeom>
          <a:noFill/>
          <a:ln>
            <a:noFill/>
          </a:ln>
        </p:spPr>
      </p:pic>
    </p:spTree>
    <p:extLst>
      <p:ext uri="{BB962C8B-B14F-4D97-AF65-F5344CB8AC3E}">
        <p14:creationId xmlns:p14="http://schemas.microsoft.com/office/powerpoint/2010/main" val="40582838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76512604-AD02-DB48-99B2-9C395DA94DAA}"/>
              </a:ext>
            </a:extLst>
          </p:cNvPr>
          <p:cNvSpPr txBox="1">
            <a:spLocks/>
          </p:cNvSpPr>
          <p:nvPr/>
        </p:nvSpPr>
        <p:spPr>
          <a:xfrm>
            <a:off x="483371" y="1022038"/>
            <a:ext cx="8801483" cy="657860"/>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3200" b="1" dirty="0" smtClean="0">
                <a:solidFill>
                  <a:srgbClr val="C00000"/>
                </a:solidFill>
                <a:latin typeface="Times New Roman" pitchFamily="18" charset="0"/>
                <a:cs typeface="Times New Roman" pitchFamily="18" charset="0"/>
              </a:rPr>
              <a:t>ARCHITECTURE </a:t>
            </a:r>
            <a:endParaRPr lang="en-US" sz="3200" b="1" dirty="0">
              <a:solidFill>
                <a:srgbClr val="C00000"/>
              </a:solidFill>
              <a:latin typeface="Times New Roman" pitchFamily="18" charset="0"/>
              <a:cs typeface="Times New Roman" pitchFamily="18" charset="0"/>
            </a:endParaRPr>
          </a:p>
        </p:txBody>
      </p:sp>
      <p:sp>
        <p:nvSpPr>
          <p:cNvPr id="8" name="Content Placeholder 7">
            <a:extLst>
              <a:ext uri="{FF2B5EF4-FFF2-40B4-BE49-F238E27FC236}">
                <a16:creationId xmlns:a16="http://schemas.microsoft.com/office/drawing/2014/main" xmlns="" id="{22D42AD4-72CB-ED41-807F-72BC8F1DB2D0}"/>
              </a:ext>
            </a:extLst>
          </p:cNvPr>
          <p:cNvSpPr>
            <a:spLocks noGrp="1"/>
          </p:cNvSpPr>
          <p:nvPr>
            <p:ph idx="1"/>
          </p:nvPr>
        </p:nvSpPr>
        <p:spPr>
          <a:xfrm>
            <a:off x="483371" y="1889376"/>
            <a:ext cx="5169284" cy="3880773"/>
          </a:xfrm>
        </p:spPr>
        <p:txBody>
          <a:bodyPr>
            <a:normAutofit lnSpcReduction="10000"/>
          </a:bodyPr>
          <a:lstStyle/>
          <a:p>
            <a:pPr marL="811213" indent="-442913" algn="just">
              <a:buFont typeface="Wingdings" pitchFamily="2" charset="2"/>
              <a:buChar char="q"/>
            </a:pPr>
            <a:r>
              <a:rPr lang="en-US" i="1" dirty="0">
                <a:solidFill>
                  <a:schemeClr val="tx1"/>
                </a:solidFill>
                <a:latin typeface="Times New Roman" pitchFamily="18" charset="0"/>
                <a:cs typeface="Times New Roman" pitchFamily="18" charset="0"/>
              </a:rPr>
              <a:t>Tomb architecture - </a:t>
            </a:r>
            <a:r>
              <a:rPr lang="en-US" dirty="0">
                <a:solidFill>
                  <a:schemeClr val="tx1"/>
                </a:solidFill>
                <a:latin typeface="Times New Roman" pitchFamily="18" charset="0"/>
                <a:cs typeface="Times New Roman" pitchFamily="18" charset="0"/>
              </a:rPr>
              <a:t>Pointed arches and Engaged corner tower Terracotta a Bengal roof in in Nine Dome Mosque of </a:t>
            </a:r>
            <a:r>
              <a:rPr lang="en-US" dirty="0" err="1">
                <a:solidFill>
                  <a:schemeClr val="tx1"/>
                </a:solidFill>
                <a:latin typeface="Times New Roman" pitchFamily="18" charset="0"/>
                <a:cs typeface="Times New Roman" pitchFamily="18" charset="0"/>
              </a:rPr>
              <a:t>Choto</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Sona</a:t>
            </a:r>
            <a:r>
              <a:rPr lang="en-US" dirty="0">
                <a:solidFill>
                  <a:schemeClr val="tx1"/>
                </a:solidFill>
                <a:latin typeface="Times New Roman" pitchFamily="18" charset="0"/>
                <a:cs typeface="Times New Roman" pitchFamily="18" charset="0"/>
              </a:rPr>
              <a:t> Mosque </a:t>
            </a:r>
            <a:r>
              <a:rPr lang="en-US" dirty="0" err="1">
                <a:solidFill>
                  <a:schemeClr val="tx1"/>
                </a:solidFill>
                <a:latin typeface="Times New Roman" pitchFamily="18" charset="0"/>
                <a:cs typeface="Times New Roman" pitchFamily="18" charset="0"/>
              </a:rPr>
              <a:t>Khania</a:t>
            </a:r>
            <a:r>
              <a:rPr lang="en-US" dirty="0">
                <a:solidFill>
                  <a:schemeClr val="tx1"/>
                </a:solidFill>
                <a:latin typeface="Times New Roman" pitchFamily="18" charset="0"/>
                <a:cs typeface="Times New Roman" pitchFamily="18" charset="0"/>
              </a:rPr>
              <a:t> Dighi Mosque Mausoleums of the Bengal Sultanate are an important architectural hallmark. Initially, it was based on Iranian models, such as the Tomb of Cyrus. Sultan </a:t>
            </a:r>
            <a:r>
              <a:rPr lang="en-US" dirty="0" err="1">
                <a:solidFill>
                  <a:schemeClr val="tx1"/>
                </a:solidFill>
                <a:latin typeface="Times New Roman" pitchFamily="18" charset="0"/>
                <a:cs typeface="Times New Roman" pitchFamily="18" charset="0"/>
              </a:rPr>
              <a:t>Ghiyasuddin</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Azam</a:t>
            </a:r>
            <a:r>
              <a:rPr lang="en-US" dirty="0">
                <a:solidFill>
                  <a:schemeClr val="tx1"/>
                </a:solidFill>
                <a:latin typeface="Times New Roman" pitchFamily="18" charset="0"/>
                <a:cs typeface="Times New Roman" pitchFamily="18" charset="0"/>
              </a:rPr>
              <a:t> Shah in Sonargaon has features similar to the architecture of Adina Mosque built by his father Sultan Sikandar Shah. An indigenous Islamic mausolea style developed with the </a:t>
            </a:r>
            <a:r>
              <a:rPr lang="en-US" dirty="0" err="1">
                <a:solidFill>
                  <a:schemeClr val="tx1"/>
                </a:solidFill>
                <a:latin typeface="Times New Roman" pitchFamily="18" charset="0"/>
                <a:cs typeface="Times New Roman" pitchFamily="18" charset="0"/>
              </a:rPr>
              <a:t>Eklakhi</a:t>
            </a:r>
            <a:r>
              <a:rPr lang="en-US" dirty="0">
                <a:solidFill>
                  <a:schemeClr val="tx1"/>
                </a:solidFill>
                <a:latin typeface="Times New Roman" pitchFamily="18" charset="0"/>
                <a:cs typeface="Times New Roman" pitchFamily="18" charset="0"/>
              </a:rPr>
              <a:t> Mausoleum, which is the royal tomb chamber of Sultan </a:t>
            </a:r>
            <a:r>
              <a:rPr lang="en-US" dirty="0" err="1">
                <a:solidFill>
                  <a:schemeClr val="tx1"/>
                </a:solidFill>
                <a:latin typeface="Times New Roman" pitchFamily="18" charset="0"/>
                <a:cs typeface="Times New Roman" pitchFamily="18" charset="0"/>
              </a:rPr>
              <a:t>Jalaluddin</a:t>
            </a:r>
            <a:r>
              <a:rPr lang="en-US" dirty="0">
                <a:solidFill>
                  <a:schemeClr val="tx1"/>
                </a:solidFill>
                <a:latin typeface="Times New Roman" pitchFamily="18" charset="0"/>
                <a:cs typeface="Times New Roman" pitchFamily="18" charset="0"/>
              </a:rPr>
              <a:t> Muhammad Shah. </a:t>
            </a:r>
          </a:p>
        </p:txBody>
      </p:sp>
      <p:pic>
        <p:nvPicPr>
          <p:cNvPr id="4" name="Content Placeholder 4">
            <a:extLst>
              <a:ext uri="{FF2B5EF4-FFF2-40B4-BE49-F238E27FC236}">
                <a16:creationId xmlns:a16="http://schemas.microsoft.com/office/drawing/2014/main" xmlns="" id="{399423B0-F5EE-854F-B65A-0605107C51CF}"/>
              </a:ext>
            </a:extLst>
          </p:cNvPr>
          <p:cNvPicPr>
            <a:picLocks noChangeAspect="1"/>
          </p:cNvPicPr>
          <p:nvPr/>
        </p:nvPicPr>
        <p:blipFill>
          <a:blip r:embed="rId2"/>
          <a:stretch>
            <a:fillRect/>
          </a:stretch>
        </p:blipFill>
        <p:spPr>
          <a:xfrm>
            <a:off x="5929745" y="1679898"/>
            <a:ext cx="3355109" cy="1949993"/>
          </a:xfrm>
          <a:prstGeom prst="rect">
            <a:avLst/>
          </a:prstGeom>
        </p:spPr>
      </p:pic>
      <p:pic>
        <p:nvPicPr>
          <p:cNvPr id="5" name="Picture 4">
            <a:extLst>
              <a:ext uri="{FF2B5EF4-FFF2-40B4-BE49-F238E27FC236}">
                <a16:creationId xmlns:a16="http://schemas.microsoft.com/office/drawing/2014/main" xmlns="" id="{FCD13788-6EEF-2747-B038-7462C92886FB}"/>
              </a:ext>
            </a:extLst>
          </p:cNvPr>
          <p:cNvPicPr>
            <a:picLocks noChangeAspect="1"/>
          </p:cNvPicPr>
          <p:nvPr/>
        </p:nvPicPr>
        <p:blipFill>
          <a:blip r:embed="rId3"/>
          <a:stretch>
            <a:fillRect/>
          </a:stretch>
        </p:blipFill>
        <p:spPr>
          <a:xfrm>
            <a:off x="5929745" y="3934691"/>
            <a:ext cx="3355109" cy="1835458"/>
          </a:xfrm>
          <a:prstGeom prst="rect">
            <a:avLst/>
          </a:prstGeom>
        </p:spPr>
      </p:pic>
    </p:spTree>
    <p:extLst>
      <p:ext uri="{BB962C8B-B14F-4D97-AF65-F5344CB8AC3E}">
        <p14:creationId xmlns:p14="http://schemas.microsoft.com/office/powerpoint/2010/main" val="36184125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4B968961-4ACC-6C43-BA4B-23F06C8E40B5}"/>
              </a:ext>
            </a:extLst>
          </p:cNvPr>
          <p:cNvSpPr txBox="1">
            <a:spLocks/>
          </p:cNvSpPr>
          <p:nvPr/>
        </p:nvSpPr>
        <p:spPr>
          <a:xfrm>
            <a:off x="460375" y="1022038"/>
            <a:ext cx="8628207" cy="657860"/>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3200" b="1" dirty="0" smtClean="0">
                <a:solidFill>
                  <a:srgbClr val="C00000"/>
                </a:solidFill>
                <a:latin typeface="Times New Roman" pitchFamily="18" charset="0"/>
                <a:cs typeface="Times New Roman" pitchFamily="18" charset="0"/>
              </a:rPr>
              <a:t>ARCHITECTURE</a:t>
            </a:r>
            <a:r>
              <a:rPr lang="en-US" sz="3200" b="1" dirty="0" smtClean="0">
                <a:solidFill>
                  <a:srgbClr val="C00000"/>
                </a:solidFill>
                <a:latin typeface="+mn-lt"/>
              </a:rPr>
              <a:t> </a:t>
            </a:r>
            <a:endParaRPr lang="en-US" sz="3200" b="1" dirty="0">
              <a:solidFill>
                <a:srgbClr val="C00000"/>
              </a:solidFill>
              <a:latin typeface="+mn-lt"/>
            </a:endParaRPr>
          </a:p>
        </p:txBody>
      </p:sp>
      <p:sp>
        <p:nvSpPr>
          <p:cNvPr id="8" name="Content Placeholder 7">
            <a:extLst>
              <a:ext uri="{FF2B5EF4-FFF2-40B4-BE49-F238E27FC236}">
                <a16:creationId xmlns:a16="http://schemas.microsoft.com/office/drawing/2014/main" xmlns="" id="{A6884755-7B04-0947-BD3F-05EA3143505A}"/>
              </a:ext>
            </a:extLst>
          </p:cNvPr>
          <p:cNvSpPr>
            <a:spLocks noGrp="1"/>
          </p:cNvSpPr>
          <p:nvPr>
            <p:ph idx="1"/>
          </p:nvPr>
        </p:nvSpPr>
        <p:spPr>
          <a:xfrm>
            <a:off x="307975" y="3005717"/>
            <a:ext cx="5334000" cy="1483156"/>
          </a:xfrm>
        </p:spPr>
        <p:txBody>
          <a:bodyPr>
            <a:normAutofit/>
          </a:bodyPr>
          <a:lstStyle/>
          <a:p>
            <a:pPr marL="677863" indent="-354013" algn="just">
              <a:buFont typeface="Wingdings" pitchFamily="2" charset="2"/>
              <a:buChar char="q"/>
            </a:pPr>
            <a:r>
              <a:rPr lang="en-US" i="1" dirty="0">
                <a:solidFill>
                  <a:schemeClr val="tx1"/>
                </a:solidFill>
                <a:latin typeface="Times New Roman" pitchFamily="18" charset="0"/>
                <a:cs typeface="Times New Roman" pitchFamily="18" charset="0"/>
              </a:rPr>
              <a:t>Legacy - </a:t>
            </a:r>
            <a:r>
              <a:rPr lang="en-US" dirty="0">
                <a:solidFill>
                  <a:schemeClr val="tx1"/>
                </a:solidFill>
                <a:latin typeface="Times New Roman" pitchFamily="18" charset="0"/>
                <a:cs typeface="Times New Roman" pitchFamily="18" charset="0"/>
              </a:rPr>
              <a:t>The architecture of the Bengal Sultanate has influenced modern architecture in Bangladesh. The sultanate era inspired the </a:t>
            </a:r>
            <a:r>
              <a:rPr lang="en-US" dirty="0" err="1">
                <a:solidFill>
                  <a:schemeClr val="tx1"/>
                </a:solidFill>
                <a:latin typeface="Times New Roman" pitchFamily="18" charset="0"/>
                <a:cs typeface="Times New Roman" pitchFamily="18" charset="0"/>
              </a:rPr>
              <a:t>Baitur</a:t>
            </a:r>
            <a:r>
              <a:rPr lang="en-US" dirty="0">
                <a:solidFill>
                  <a:schemeClr val="tx1"/>
                </a:solidFill>
                <a:latin typeface="Times New Roman" pitchFamily="18" charset="0"/>
                <a:cs typeface="Times New Roman" pitchFamily="18" charset="0"/>
              </a:rPr>
              <a:t> Rauf Mosque, which won the Aga Khan Award for Architecture in 2016. </a:t>
            </a:r>
          </a:p>
          <a:p>
            <a:endParaRPr lang="en-US" dirty="0"/>
          </a:p>
        </p:txBody>
      </p:sp>
      <p:sp>
        <p:nvSpPr>
          <p:cNvPr id="2" name="AutoShape 2" descr="upload.wikimedia.org/wikipedia/commons/6/6f/%E0%A6..."/>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5832765" y="2205651"/>
            <a:ext cx="3255817" cy="2809694"/>
          </a:xfrm>
          <a:prstGeom prst="rect">
            <a:avLst/>
          </a:prstGeom>
        </p:spPr>
      </p:pic>
    </p:spTree>
    <p:extLst>
      <p:ext uri="{BB962C8B-B14F-4D97-AF65-F5344CB8AC3E}">
        <p14:creationId xmlns:p14="http://schemas.microsoft.com/office/powerpoint/2010/main" val="3825102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79913" y="2274661"/>
            <a:ext cx="3492500" cy="2324100"/>
          </a:xfrm>
        </p:spPr>
      </p:pic>
    </p:spTree>
    <p:extLst>
      <p:ext uri="{BB962C8B-B14F-4D97-AF65-F5344CB8AC3E}">
        <p14:creationId xmlns:p14="http://schemas.microsoft.com/office/powerpoint/2010/main" val="2288343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30EBE946-3045-3044-A625-A302FC6BD49F}"/>
              </a:ext>
            </a:extLst>
          </p:cNvPr>
          <p:cNvSpPr>
            <a:spLocks noGrp="1"/>
          </p:cNvSpPr>
          <p:nvPr>
            <p:ph type="title"/>
          </p:nvPr>
        </p:nvSpPr>
        <p:spPr>
          <a:xfrm>
            <a:off x="443345" y="990600"/>
            <a:ext cx="8257309" cy="746760"/>
          </a:xfrm>
        </p:spPr>
        <p:txBody>
          <a:bodyPr>
            <a:normAutofit/>
          </a:bodyPr>
          <a:lstStyle/>
          <a:p>
            <a:pPr algn="ctr"/>
            <a:r>
              <a:rPr lang="en-US" sz="3200" b="1" dirty="0" smtClean="0">
                <a:solidFill>
                  <a:srgbClr val="C00000"/>
                </a:solidFill>
                <a:latin typeface="Times New Roman" pitchFamily="18" charset="0"/>
                <a:cs typeface="Times New Roman" pitchFamily="18" charset="0"/>
              </a:rPr>
              <a:t>RISE OF ISLAM</a:t>
            </a:r>
            <a:endParaRPr lang="en-US" sz="3200" b="1" dirty="0">
              <a:solidFill>
                <a:srgbClr val="C00000"/>
              </a:solidFill>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xmlns="" id="{C354A142-65D7-A349-9A76-5E42B1C8DC45}"/>
              </a:ext>
            </a:extLst>
          </p:cNvPr>
          <p:cNvSpPr>
            <a:spLocks noGrp="1"/>
          </p:cNvSpPr>
          <p:nvPr>
            <p:ph idx="1"/>
          </p:nvPr>
        </p:nvSpPr>
        <p:spPr>
          <a:xfrm>
            <a:off x="443346" y="1737360"/>
            <a:ext cx="5056910" cy="4109258"/>
          </a:xfrm>
        </p:spPr>
        <p:txBody>
          <a:bodyPr>
            <a:normAutofit fontScale="85000" lnSpcReduction="20000"/>
          </a:bodyPr>
          <a:lstStyle/>
          <a:p>
            <a:pPr marL="363538" indent="-363538" algn="just">
              <a:buFont typeface="Wingdings" pitchFamily="2" charset="2"/>
              <a:buChar char="q"/>
            </a:pPr>
            <a:r>
              <a:rPr lang="en-US" dirty="0" smtClean="0">
                <a:solidFill>
                  <a:schemeClr val="tx1"/>
                </a:solidFill>
                <a:latin typeface="Times New Roman" pitchFamily="18" charset="0"/>
                <a:cs typeface="Times New Roman" pitchFamily="18" charset="0"/>
              </a:rPr>
              <a:t>It </a:t>
            </a:r>
            <a:r>
              <a:rPr lang="en-US" dirty="0">
                <a:solidFill>
                  <a:schemeClr val="tx1"/>
                </a:solidFill>
                <a:latin typeface="Times New Roman" pitchFamily="18" charset="0"/>
                <a:cs typeface="Times New Roman" pitchFamily="18" charset="0"/>
              </a:rPr>
              <a:t>should be noted that Arab general Muhammad Ibn </a:t>
            </a:r>
            <a:r>
              <a:rPr lang="en-US" dirty="0" err="1">
                <a:solidFill>
                  <a:schemeClr val="tx1"/>
                </a:solidFill>
                <a:latin typeface="Times New Roman" pitchFamily="18" charset="0"/>
                <a:cs typeface="Times New Roman" pitchFamily="18" charset="0"/>
              </a:rPr>
              <a:t>Qasim</a:t>
            </a:r>
            <a:r>
              <a:rPr lang="en-US" dirty="0">
                <a:solidFill>
                  <a:schemeClr val="tx1"/>
                </a:solidFill>
                <a:latin typeface="Times New Roman" pitchFamily="18" charset="0"/>
                <a:cs typeface="Times New Roman" pitchFamily="18" charset="0"/>
              </a:rPr>
              <a:t> conquered Sind in 714 AD nearly four centuries before </a:t>
            </a:r>
            <a:r>
              <a:rPr lang="en-US" dirty="0" err="1">
                <a:solidFill>
                  <a:schemeClr val="tx1"/>
                </a:solidFill>
                <a:latin typeface="Times New Roman" pitchFamily="18" charset="0"/>
                <a:cs typeface="Times New Roman" pitchFamily="18" charset="0"/>
              </a:rPr>
              <a:t>Bakhtiyar</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Khalji</a:t>
            </a:r>
            <a:r>
              <a:rPr lang="en-US" dirty="0">
                <a:solidFill>
                  <a:schemeClr val="tx1"/>
                </a:solidFill>
                <a:latin typeface="Times New Roman" pitchFamily="18" charset="0"/>
                <a:cs typeface="Times New Roman" pitchFamily="18" charset="0"/>
              </a:rPr>
              <a:t> marched practically unopposed to Nadia, the then temporary capital of Lakshmana </a:t>
            </a:r>
            <a:r>
              <a:rPr lang="en-US" dirty="0" err="1">
                <a:solidFill>
                  <a:schemeClr val="tx1"/>
                </a:solidFill>
                <a:latin typeface="Times New Roman" pitchFamily="18" charset="0"/>
                <a:cs typeface="Times New Roman" pitchFamily="18" charset="0"/>
              </a:rPr>
              <a:t>Sena</a:t>
            </a:r>
            <a:r>
              <a:rPr lang="en-US" dirty="0">
                <a:solidFill>
                  <a:schemeClr val="tx1"/>
                </a:solidFill>
                <a:latin typeface="Times New Roman" pitchFamily="18" charset="0"/>
                <a:cs typeface="Times New Roman" pitchFamily="18" charset="0"/>
              </a:rPr>
              <a:t>, the last ruler of the </a:t>
            </a:r>
            <a:r>
              <a:rPr lang="en-US" dirty="0" err="1">
                <a:solidFill>
                  <a:schemeClr val="tx1"/>
                </a:solidFill>
                <a:latin typeface="Times New Roman" pitchFamily="18" charset="0"/>
                <a:cs typeface="Times New Roman" pitchFamily="18" charset="0"/>
              </a:rPr>
              <a:t>Sena</a:t>
            </a:r>
            <a:r>
              <a:rPr lang="en-US" dirty="0">
                <a:solidFill>
                  <a:schemeClr val="tx1"/>
                </a:solidFill>
                <a:latin typeface="Times New Roman" pitchFamily="18" charset="0"/>
                <a:cs typeface="Times New Roman" pitchFamily="18" charset="0"/>
              </a:rPr>
              <a:t> dynasty.</a:t>
            </a:r>
          </a:p>
          <a:p>
            <a:pPr marL="363538" indent="-363538" algn="just">
              <a:buFont typeface="Wingdings" pitchFamily="2" charset="2"/>
              <a:buChar char="q"/>
            </a:pPr>
            <a:r>
              <a:rPr lang="en-US" dirty="0" smtClean="0">
                <a:solidFill>
                  <a:schemeClr val="tx1"/>
                </a:solidFill>
                <a:latin typeface="Times New Roman" pitchFamily="18" charset="0"/>
                <a:cs typeface="Times New Roman" pitchFamily="18" charset="0"/>
              </a:rPr>
              <a:t>According </a:t>
            </a:r>
            <a:r>
              <a:rPr lang="en-US" dirty="0">
                <a:solidFill>
                  <a:schemeClr val="tx1"/>
                </a:solidFill>
                <a:latin typeface="Times New Roman" pitchFamily="18" charset="0"/>
                <a:cs typeface="Times New Roman" pitchFamily="18" charset="0"/>
              </a:rPr>
              <a:t>to tradition, the first such settlement resulted from the capsizing of Arabian ships due to a cyclonic storm along Chittagong-Cox’s Bazar coastal belt. It is highly probable that some Arab preachers and Sufis had also travelled to this part of the subcontinent long before the Turkish military expedition of the early 13</a:t>
            </a:r>
            <a:r>
              <a:rPr lang="en-US" baseline="30000" dirty="0">
                <a:solidFill>
                  <a:schemeClr val="tx1"/>
                </a:solidFill>
                <a:latin typeface="Times New Roman" pitchFamily="18" charset="0"/>
                <a:cs typeface="Times New Roman" pitchFamily="18" charset="0"/>
              </a:rPr>
              <a:t>th</a:t>
            </a:r>
            <a:r>
              <a:rPr lang="en-US" dirty="0">
                <a:solidFill>
                  <a:schemeClr val="tx1"/>
                </a:solidFill>
                <a:latin typeface="Times New Roman" pitchFamily="18" charset="0"/>
                <a:cs typeface="Times New Roman" pitchFamily="18" charset="0"/>
              </a:rPr>
              <a:t> century.</a:t>
            </a:r>
          </a:p>
          <a:p>
            <a:pPr marL="363538" indent="-363538" algn="just">
              <a:buFont typeface="Wingdings" pitchFamily="2" charset="2"/>
              <a:buChar char="q"/>
            </a:pPr>
            <a:r>
              <a:rPr lang="en-US" dirty="0">
                <a:solidFill>
                  <a:schemeClr val="tx1"/>
                </a:solidFill>
                <a:latin typeface="Times New Roman" pitchFamily="18" charset="0"/>
                <a:cs typeface="Times New Roman" pitchFamily="18" charset="0"/>
              </a:rPr>
              <a:t>Touching on the issue, Dr. </a:t>
            </a:r>
            <a:r>
              <a:rPr lang="en-US" dirty="0" err="1">
                <a:solidFill>
                  <a:schemeClr val="tx1"/>
                </a:solidFill>
                <a:latin typeface="Times New Roman" pitchFamily="18" charset="0"/>
                <a:cs typeface="Times New Roman" pitchFamily="18" charset="0"/>
              </a:rPr>
              <a:t>Nihar</a:t>
            </a:r>
            <a:r>
              <a:rPr lang="en-US" dirty="0">
                <a:solidFill>
                  <a:schemeClr val="tx1"/>
                </a:solidFill>
                <a:latin typeface="Times New Roman" pitchFamily="18" charset="0"/>
                <a:cs typeface="Times New Roman" pitchFamily="18" charset="0"/>
              </a:rPr>
              <a:t> Ranjan Roy writes in his </a:t>
            </a:r>
            <a:r>
              <a:rPr lang="en-US" dirty="0" err="1">
                <a:solidFill>
                  <a:schemeClr val="tx1"/>
                </a:solidFill>
                <a:latin typeface="Times New Roman" pitchFamily="18" charset="0"/>
                <a:cs typeface="Times New Roman" pitchFamily="18" charset="0"/>
              </a:rPr>
              <a:t>Bangalir</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Itihas</a:t>
            </a:r>
            <a:r>
              <a:rPr lang="en-US" dirty="0">
                <a:solidFill>
                  <a:schemeClr val="tx1"/>
                </a:solidFill>
                <a:latin typeface="Times New Roman" pitchFamily="18" charset="0"/>
                <a:cs typeface="Times New Roman" pitchFamily="18" charset="0"/>
              </a:rPr>
              <a:t>: “Few examples can be given where people have arrived in Bangladesh from outside India. Some Arab Muslim families came to Bangladesh for commercial purpose and then settled here. People of such origin in small numbers can be found in Noakhali-Chittagong and other districts of Bengal. During a long cycle of centuries, they have merged with indigenous people through association and intercourse. </a:t>
            </a:r>
          </a:p>
          <a:p>
            <a:endParaRPr lang="en-US" dirty="0"/>
          </a:p>
        </p:txBody>
      </p:sp>
      <p:pic>
        <p:nvPicPr>
          <p:cNvPr id="2" name="Picture 1"/>
          <p:cNvPicPr>
            <a:picLocks noChangeAspect="1"/>
          </p:cNvPicPr>
          <p:nvPr/>
        </p:nvPicPr>
        <p:blipFill>
          <a:blip r:embed="rId2"/>
          <a:stretch>
            <a:fillRect/>
          </a:stretch>
        </p:blipFill>
        <p:spPr>
          <a:xfrm>
            <a:off x="5694219" y="1889759"/>
            <a:ext cx="3006436" cy="34165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91440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498690E5-C987-9D45-B7E1-972FDE53D963}"/>
              </a:ext>
            </a:extLst>
          </p:cNvPr>
          <p:cNvSpPr>
            <a:spLocks noGrp="1"/>
          </p:cNvSpPr>
          <p:nvPr>
            <p:ph type="title"/>
          </p:nvPr>
        </p:nvSpPr>
        <p:spPr>
          <a:xfrm>
            <a:off x="623455" y="990600"/>
            <a:ext cx="8714509" cy="746760"/>
          </a:xfrm>
        </p:spPr>
        <p:txBody>
          <a:bodyPr>
            <a:normAutofit/>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RISE OF ISLAM</a:t>
            </a:r>
            <a:endParaRPr lang="en-US" sz="3200" b="1" dirty="0">
              <a:solidFill>
                <a:srgbClr val="C00000"/>
              </a:solidFill>
              <a:latin typeface="Times New Roman" panose="02020603050405020304" pitchFamily="18" charset="0"/>
              <a:cs typeface="Times New Roman" panose="02020603050405020304" pitchFamily="18" charset="0"/>
            </a:endParaRPr>
          </a:p>
        </p:txBody>
      </p:sp>
      <p:sp>
        <p:nvSpPr>
          <p:cNvPr id="8" name="Content Placeholder 7">
            <a:extLst>
              <a:ext uri="{FF2B5EF4-FFF2-40B4-BE49-F238E27FC236}">
                <a16:creationId xmlns:a16="http://schemas.microsoft.com/office/drawing/2014/main" xmlns="" id="{FEC87C3B-4C7D-7A4E-A45A-99051CA4FD53}"/>
              </a:ext>
            </a:extLst>
          </p:cNvPr>
          <p:cNvSpPr>
            <a:spLocks noGrp="1"/>
          </p:cNvSpPr>
          <p:nvPr>
            <p:ph idx="1"/>
          </p:nvPr>
        </p:nvSpPr>
        <p:spPr>
          <a:xfrm>
            <a:off x="623455" y="1845732"/>
            <a:ext cx="4946072" cy="3820778"/>
          </a:xfrm>
        </p:spPr>
        <p:txBody>
          <a:bodyPr>
            <a:normAutofit fontScale="85000" lnSpcReduction="20000"/>
          </a:bodyPr>
          <a:lstStyle/>
          <a:p>
            <a:pPr marL="363538" indent="-363538" algn="just">
              <a:buFont typeface="Wingdings" pitchFamily="2" charset="2"/>
              <a:buChar char="q"/>
            </a:pPr>
            <a:r>
              <a:rPr lang="en-US" dirty="0">
                <a:solidFill>
                  <a:schemeClr val="tx1"/>
                </a:solidFill>
                <a:latin typeface="Times New Roman" pitchFamily="18" charset="0"/>
                <a:cs typeface="Times New Roman" pitchFamily="18" charset="0"/>
              </a:rPr>
              <a:t>It is beyond doubt that the Arab Muslims travelled to the coastal regions of Bangladesh during the early days of Islam as part of their global commercial activities. </a:t>
            </a:r>
            <a:r>
              <a:rPr lang="en-US" dirty="0" smtClean="0">
                <a:solidFill>
                  <a:schemeClr val="tx1"/>
                </a:solidFill>
                <a:latin typeface="Times New Roman" pitchFamily="18" charset="0"/>
                <a:cs typeface="Times New Roman" pitchFamily="18" charset="0"/>
              </a:rPr>
              <a:t>It </a:t>
            </a:r>
            <a:r>
              <a:rPr lang="en-US" dirty="0">
                <a:solidFill>
                  <a:schemeClr val="tx1"/>
                </a:solidFill>
                <a:latin typeface="Times New Roman" pitchFamily="18" charset="0"/>
                <a:cs typeface="Times New Roman" pitchFamily="18" charset="0"/>
              </a:rPr>
              <a:t>is also not unlikely that some of them might have settled in the long coastal belt from </a:t>
            </a:r>
            <a:r>
              <a:rPr lang="en-US" dirty="0" err="1">
                <a:solidFill>
                  <a:schemeClr val="tx1"/>
                </a:solidFill>
                <a:latin typeface="Times New Roman" pitchFamily="18" charset="0"/>
                <a:cs typeface="Times New Roman" pitchFamily="18" charset="0"/>
              </a:rPr>
              <a:t>Noakhali</a:t>
            </a:r>
            <a:r>
              <a:rPr lang="en-US" dirty="0">
                <a:solidFill>
                  <a:schemeClr val="tx1"/>
                </a:solidFill>
                <a:latin typeface="Times New Roman" pitchFamily="18" charset="0"/>
                <a:cs typeface="Times New Roman" pitchFamily="18" charset="0"/>
              </a:rPr>
              <a:t> to Cox’s Bazar. </a:t>
            </a:r>
            <a:r>
              <a:rPr lang="en-US" dirty="0" smtClean="0">
                <a:solidFill>
                  <a:schemeClr val="tx1"/>
                </a:solidFill>
                <a:latin typeface="Times New Roman" pitchFamily="18" charset="0"/>
                <a:cs typeface="Times New Roman" pitchFamily="18" charset="0"/>
              </a:rPr>
              <a:t>There </a:t>
            </a:r>
            <a:r>
              <a:rPr lang="en-US" dirty="0">
                <a:solidFill>
                  <a:schemeClr val="tx1"/>
                </a:solidFill>
                <a:latin typeface="Times New Roman" pitchFamily="18" charset="0"/>
                <a:cs typeface="Times New Roman" pitchFamily="18" charset="0"/>
              </a:rPr>
              <a:t>are popular stories in the </a:t>
            </a:r>
            <a:r>
              <a:rPr lang="en-US" dirty="0" err="1">
                <a:solidFill>
                  <a:schemeClr val="tx1"/>
                </a:solidFill>
                <a:latin typeface="Times New Roman" pitchFamily="18" charset="0"/>
                <a:cs typeface="Times New Roman" pitchFamily="18" charset="0"/>
              </a:rPr>
              <a:t>Arakan</a:t>
            </a:r>
            <a:r>
              <a:rPr lang="en-US" dirty="0">
                <a:solidFill>
                  <a:schemeClr val="tx1"/>
                </a:solidFill>
                <a:latin typeface="Times New Roman" pitchFamily="18" charset="0"/>
                <a:cs typeface="Times New Roman" pitchFamily="18" charset="0"/>
              </a:rPr>
              <a:t> region that the Arab Muslims had been established on both sides of Myanmar and Bangladesh since ancient times. </a:t>
            </a:r>
            <a:endParaRPr lang="en-US" dirty="0" smtClean="0">
              <a:solidFill>
                <a:schemeClr val="tx1"/>
              </a:solidFill>
              <a:latin typeface="Times New Roman" pitchFamily="18" charset="0"/>
              <a:cs typeface="Times New Roman" pitchFamily="18" charset="0"/>
            </a:endParaRPr>
          </a:p>
          <a:p>
            <a:pPr marL="363538" indent="-363538" algn="just">
              <a:buFont typeface="Wingdings" pitchFamily="2" charset="2"/>
              <a:buChar char="q"/>
            </a:pPr>
            <a:r>
              <a:rPr lang="en-US" dirty="0" smtClean="0">
                <a:solidFill>
                  <a:schemeClr val="tx1"/>
                </a:solidFill>
                <a:latin typeface="Times New Roman" pitchFamily="18" charset="0"/>
                <a:cs typeface="Times New Roman" pitchFamily="18" charset="0"/>
              </a:rPr>
              <a:t>However</a:t>
            </a:r>
            <a:r>
              <a:rPr lang="en-US" dirty="0">
                <a:solidFill>
                  <a:schemeClr val="tx1"/>
                </a:solidFill>
                <a:latin typeface="Times New Roman" pitchFamily="18" charset="0"/>
                <a:cs typeface="Times New Roman" pitchFamily="18" charset="0"/>
              </a:rPr>
              <a:t>, the conquest of Ikhtiyar </a:t>
            </a:r>
            <a:r>
              <a:rPr lang="en-US" dirty="0" err="1">
                <a:solidFill>
                  <a:schemeClr val="tx1"/>
                </a:solidFill>
                <a:latin typeface="Times New Roman" pitchFamily="18" charset="0"/>
                <a:cs typeface="Times New Roman" pitchFamily="18" charset="0"/>
              </a:rPr>
              <a:t>Khalji</a:t>
            </a:r>
            <a:r>
              <a:rPr lang="en-US" dirty="0">
                <a:solidFill>
                  <a:schemeClr val="tx1"/>
                </a:solidFill>
                <a:latin typeface="Times New Roman" pitchFamily="18" charset="0"/>
                <a:cs typeface="Times New Roman" pitchFamily="18" charset="0"/>
              </a:rPr>
              <a:t> definitely, paved the way for the Sufis to arrive in greater numbers from Arabia and Persia. Readers should bear in mind that at that time this part of the subcontinent was not very hospitable due to its deltaic geographical configuration, huge rivers and dense forests. Before narrating the story of the further spread of Islam, a short summary of the social conditions and cultural geography existing at the time is needed to assist the readers in understanding the extraordinary transformation of faith among the indigenous peoples of the delta. </a:t>
            </a:r>
            <a:r>
              <a:rPr lang="en-US" dirty="0" smtClean="0">
                <a:solidFill>
                  <a:schemeClr val="tx1"/>
                </a:solidFill>
                <a:latin typeface="Times New Roman" pitchFamily="18" charset="0"/>
                <a:cs typeface="Times New Roman" pitchFamily="18" charset="0"/>
              </a:rPr>
              <a:t>          </a:t>
            </a:r>
            <a:endParaRPr lang="en-US" dirty="0">
              <a:solidFill>
                <a:schemeClr val="tx1"/>
              </a:solidFill>
              <a:latin typeface="Times New Roman" pitchFamily="18" charset="0"/>
              <a:cs typeface="Times New Roman" pitchFamily="18" charset="0"/>
            </a:endParaRPr>
          </a:p>
          <a:p>
            <a:endParaRPr lang="en-US" dirty="0"/>
          </a:p>
        </p:txBody>
      </p:sp>
      <p:pic>
        <p:nvPicPr>
          <p:cNvPr id="4" name="Picture 2" descr="Who defeated Muhammad Bin Bakhtiyar Khilji? - Quor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4218" y="2398375"/>
            <a:ext cx="3643746" cy="24661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5116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87A13C15-B41D-9A49-9E71-0D69290B26E9}"/>
              </a:ext>
            </a:extLst>
          </p:cNvPr>
          <p:cNvSpPr>
            <a:spLocks noGrp="1"/>
          </p:cNvSpPr>
          <p:nvPr>
            <p:ph type="title"/>
          </p:nvPr>
        </p:nvSpPr>
        <p:spPr>
          <a:xfrm>
            <a:off x="595745" y="466436"/>
            <a:ext cx="8539942" cy="1088352"/>
          </a:xfrm>
        </p:spPr>
        <p:txBody>
          <a:bodyPr>
            <a:noAutofit/>
          </a:bodyPr>
          <a:lstStyle/>
          <a:p>
            <a:pPr algn="ctr"/>
            <a:r>
              <a:rPr lang="en-US" sz="3200" b="1" dirty="0" smtClean="0">
                <a:solidFill>
                  <a:srgbClr val="C00000"/>
                </a:solidFill>
                <a:latin typeface="Times New Roman" pitchFamily="18" charset="0"/>
                <a:cs typeface="Times New Roman" pitchFamily="18" charset="0"/>
              </a:rPr>
              <a:t>BENGAL SULTANATE - IKHTIYAR UDDIN MUHAMMAD BIN BAKHTIYAR KHILJI </a:t>
            </a:r>
            <a:endParaRPr lang="en-US" sz="3200" b="1" dirty="0">
              <a:solidFill>
                <a:srgbClr val="C00000"/>
              </a:solidFill>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xmlns="" id="{C6609AB8-AE7B-BA45-8D8E-E78B485D1D58}"/>
              </a:ext>
            </a:extLst>
          </p:cNvPr>
          <p:cNvSpPr>
            <a:spLocks noGrp="1"/>
          </p:cNvSpPr>
          <p:nvPr>
            <p:ph idx="1"/>
          </p:nvPr>
        </p:nvSpPr>
        <p:spPr>
          <a:xfrm>
            <a:off x="595745" y="1845734"/>
            <a:ext cx="4904509" cy="4014740"/>
          </a:xfrm>
        </p:spPr>
        <p:txBody>
          <a:bodyPr>
            <a:normAutofit fontScale="92500" lnSpcReduction="20000"/>
          </a:bodyPr>
          <a:lstStyle/>
          <a:p>
            <a:pPr marL="622300" indent="-444500" algn="just">
              <a:buFont typeface="Wingdings" pitchFamily="2" charset="2"/>
              <a:buChar char="q"/>
            </a:pPr>
            <a:r>
              <a:rPr lang="en-US" sz="1700" dirty="0">
                <a:solidFill>
                  <a:schemeClr val="tx1"/>
                </a:solidFill>
                <a:latin typeface="Times New Roman" pitchFamily="18" charset="0"/>
                <a:cs typeface="Times New Roman" pitchFamily="18" charset="0"/>
              </a:rPr>
              <a:t>Ikhtiyar Uddin Muhammad bin </a:t>
            </a:r>
            <a:r>
              <a:rPr lang="en-US" sz="1700" dirty="0" err="1">
                <a:solidFill>
                  <a:schemeClr val="tx1"/>
                </a:solidFill>
                <a:latin typeface="Times New Roman" pitchFamily="18" charset="0"/>
                <a:cs typeface="Times New Roman" pitchFamily="18" charset="0"/>
              </a:rPr>
              <a:t>Bakhtiyar</a:t>
            </a:r>
            <a:r>
              <a:rPr lang="en-US" sz="1700" dirty="0">
                <a:solidFill>
                  <a:schemeClr val="tx1"/>
                </a:solidFill>
                <a:latin typeface="Times New Roman" pitchFamily="18" charset="0"/>
                <a:cs typeface="Times New Roman" pitchFamily="18" charset="0"/>
              </a:rPr>
              <a:t> </a:t>
            </a:r>
            <a:r>
              <a:rPr lang="en-US" sz="1700" dirty="0" err="1">
                <a:solidFill>
                  <a:schemeClr val="tx1"/>
                </a:solidFill>
                <a:latin typeface="Times New Roman" pitchFamily="18" charset="0"/>
                <a:cs typeface="Times New Roman" pitchFamily="18" charset="0"/>
              </a:rPr>
              <a:t>Khilji</a:t>
            </a:r>
            <a:r>
              <a:rPr lang="en-US" sz="1700" dirty="0">
                <a:solidFill>
                  <a:schemeClr val="tx1"/>
                </a:solidFill>
                <a:latin typeface="Times New Roman" pitchFamily="18" charset="0"/>
                <a:cs typeface="Times New Roman" pitchFamily="18" charset="0"/>
              </a:rPr>
              <a:t>, a member of the </a:t>
            </a:r>
            <a:r>
              <a:rPr lang="en-US" sz="1700" dirty="0" err="1">
                <a:solidFill>
                  <a:schemeClr val="tx1"/>
                </a:solidFill>
                <a:latin typeface="Times New Roman" pitchFamily="18" charset="0"/>
                <a:cs typeface="Times New Roman" pitchFamily="18" charset="0"/>
              </a:rPr>
              <a:t>Khilji</a:t>
            </a:r>
            <a:r>
              <a:rPr lang="en-US" sz="1700" dirty="0">
                <a:solidFill>
                  <a:schemeClr val="tx1"/>
                </a:solidFill>
                <a:latin typeface="Times New Roman" pitchFamily="18" charset="0"/>
                <a:cs typeface="Times New Roman" pitchFamily="18" charset="0"/>
              </a:rPr>
              <a:t> tribe, a Turkic tribe long settled in what is now southern Afghanistan, was head of the military force that conquered much of eastern India at the end of the 12</a:t>
            </a:r>
            <a:r>
              <a:rPr lang="en-US" sz="1700" baseline="30000" dirty="0">
                <a:solidFill>
                  <a:schemeClr val="tx1"/>
                </a:solidFill>
                <a:latin typeface="Times New Roman" pitchFamily="18" charset="0"/>
                <a:cs typeface="Times New Roman" pitchFamily="18" charset="0"/>
              </a:rPr>
              <a:t>th</a:t>
            </a:r>
            <a:r>
              <a:rPr lang="en-US" sz="1700" dirty="0">
                <a:solidFill>
                  <a:schemeClr val="tx1"/>
                </a:solidFill>
                <a:latin typeface="Times New Roman" pitchFamily="18" charset="0"/>
                <a:cs typeface="Times New Roman" pitchFamily="18" charset="0"/>
              </a:rPr>
              <a:t> Century. </a:t>
            </a:r>
            <a:r>
              <a:rPr lang="en-US" sz="1700" dirty="0" err="1">
                <a:solidFill>
                  <a:schemeClr val="tx1"/>
                </a:solidFill>
                <a:latin typeface="Times New Roman" pitchFamily="18" charset="0"/>
                <a:cs typeface="Times New Roman" pitchFamily="18" charset="0"/>
              </a:rPr>
              <a:t>Khilji</a:t>
            </a:r>
            <a:r>
              <a:rPr lang="en-US" sz="1700" dirty="0">
                <a:solidFill>
                  <a:schemeClr val="tx1"/>
                </a:solidFill>
                <a:latin typeface="Times New Roman" pitchFamily="18" charset="0"/>
                <a:cs typeface="Times New Roman" pitchFamily="18" charset="0"/>
              </a:rPr>
              <a:t> came from the town of </a:t>
            </a:r>
            <a:r>
              <a:rPr lang="en-US" sz="1700" dirty="0" err="1">
                <a:solidFill>
                  <a:schemeClr val="tx1"/>
                </a:solidFill>
                <a:latin typeface="Times New Roman" pitchFamily="18" charset="0"/>
                <a:cs typeface="Times New Roman" pitchFamily="18" charset="0"/>
              </a:rPr>
              <a:t>Garmsir</a:t>
            </a:r>
            <a:r>
              <a:rPr lang="en-US" sz="1700" dirty="0">
                <a:solidFill>
                  <a:schemeClr val="tx1"/>
                </a:solidFill>
                <a:latin typeface="Times New Roman" pitchFamily="18" charset="0"/>
                <a:cs typeface="Times New Roman" pitchFamily="18" charset="0"/>
              </a:rPr>
              <a:t> in southern Afghanistan. Tradition has it that Khilji's conquest of Bengal at the head of 18 horsemen. It is reported that he had long arms extending below his knees entered the army of </a:t>
            </a:r>
            <a:r>
              <a:rPr lang="en-US" sz="1700" dirty="0" err="1">
                <a:solidFill>
                  <a:schemeClr val="tx1"/>
                </a:solidFill>
                <a:latin typeface="Times New Roman" pitchFamily="18" charset="0"/>
                <a:cs typeface="Times New Roman" pitchFamily="18" charset="0"/>
              </a:rPr>
              <a:t>Qutb</a:t>
            </a:r>
            <a:r>
              <a:rPr lang="en-US" sz="1700" dirty="0">
                <a:solidFill>
                  <a:schemeClr val="tx1"/>
                </a:solidFill>
                <a:latin typeface="Times New Roman" pitchFamily="18" charset="0"/>
                <a:cs typeface="Times New Roman" pitchFamily="18" charset="0"/>
              </a:rPr>
              <a:t>-al-Din, but was refused rank. Then he went further eastward and took a job under </a:t>
            </a:r>
            <a:r>
              <a:rPr lang="en-US" sz="1700" dirty="0" err="1">
                <a:solidFill>
                  <a:schemeClr val="tx1"/>
                </a:solidFill>
                <a:latin typeface="Times New Roman" pitchFamily="18" charset="0"/>
                <a:cs typeface="Times New Roman" pitchFamily="18" charset="0"/>
              </a:rPr>
              <a:t>Maklik</a:t>
            </a:r>
            <a:r>
              <a:rPr lang="en-US" sz="1700" dirty="0">
                <a:solidFill>
                  <a:schemeClr val="tx1"/>
                </a:solidFill>
                <a:latin typeface="Times New Roman" pitchFamily="18" charset="0"/>
                <a:cs typeface="Times New Roman" pitchFamily="18" charset="0"/>
              </a:rPr>
              <a:t> </a:t>
            </a:r>
            <a:r>
              <a:rPr lang="en-US" sz="1700" dirty="0" err="1">
                <a:solidFill>
                  <a:schemeClr val="tx1"/>
                </a:solidFill>
                <a:latin typeface="Times New Roman" pitchFamily="18" charset="0"/>
                <a:cs typeface="Times New Roman" pitchFamily="18" charset="0"/>
              </a:rPr>
              <a:t>Hizbar</a:t>
            </a:r>
            <a:r>
              <a:rPr lang="en-US" sz="1700" dirty="0">
                <a:solidFill>
                  <a:schemeClr val="tx1"/>
                </a:solidFill>
                <a:latin typeface="Times New Roman" pitchFamily="18" charset="0"/>
                <a:cs typeface="Times New Roman" pitchFamily="18" charset="0"/>
              </a:rPr>
              <a:t> al-Din, then in command of a platoon at </a:t>
            </a:r>
            <a:r>
              <a:rPr lang="en-US" sz="1700" dirty="0" err="1">
                <a:solidFill>
                  <a:schemeClr val="tx1"/>
                </a:solidFill>
                <a:latin typeface="Times New Roman" pitchFamily="18" charset="0"/>
                <a:cs typeface="Times New Roman" pitchFamily="18" charset="0"/>
              </a:rPr>
              <a:t>Badayun</a:t>
            </a:r>
            <a:r>
              <a:rPr lang="en-US" sz="1700" dirty="0">
                <a:solidFill>
                  <a:schemeClr val="tx1"/>
                </a:solidFill>
                <a:latin typeface="Times New Roman" pitchFamily="18" charset="0"/>
                <a:cs typeface="Times New Roman" pitchFamily="18" charset="0"/>
              </a:rPr>
              <a:t> in northern India. After a short period, he went to Oudh where Malik </a:t>
            </a:r>
            <a:r>
              <a:rPr lang="en-US" sz="1700" dirty="0" err="1">
                <a:solidFill>
                  <a:schemeClr val="tx1"/>
                </a:solidFill>
                <a:latin typeface="Times New Roman" pitchFamily="18" charset="0"/>
                <a:cs typeface="Times New Roman" pitchFamily="18" charset="0"/>
              </a:rPr>
              <a:t>Husam</a:t>
            </a:r>
            <a:r>
              <a:rPr lang="en-US" sz="1700" dirty="0">
                <a:solidFill>
                  <a:schemeClr val="tx1"/>
                </a:solidFill>
                <a:latin typeface="Times New Roman" pitchFamily="18" charset="0"/>
                <a:cs typeface="Times New Roman" pitchFamily="18" charset="0"/>
              </a:rPr>
              <a:t> al-Din, recognized him for his worth. </a:t>
            </a:r>
            <a:r>
              <a:rPr lang="en-US" sz="1700" dirty="0" err="1">
                <a:solidFill>
                  <a:schemeClr val="tx1"/>
                </a:solidFill>
                <a:latin typeface="Times New Roman" pitchFamily="18" charset="0"/>
                <a:cs typeface="Times New Roman" pitchFamily="18" charset="0"/>
              </a:rPr>
              <a:t>Husam</a:t>
            </a:r>
            <a:r>
              <a:rPr lang="en-US" sz="1700" dirty="0">
                <a:solidFill>
                  <a:schemeClr val="tx1"/>
                </a:solidFill>
                <a:latin typeface="Times New Roman" pitchFamily="18" charset="0"/>
                <a:cs typeface="Times New Roman" pitchFamily="18" charset="0"/>
              </a:rPr>
              <a:t> gave him a landed estate in the south-eastern corner of the modern </a:t>
            </a:r>
            <a:r>
              <a:rPr lang="en-US" sz="1700" dirty="0" err="1">
                <a:solidFill>
                  <a:schemeClr val="tx1"/>
                </a:solidFill>
                <a:latin typeface="Times New Roman" pitchFamily="18" charset="0"/>
                <a:cs typeface="Times New Roman" pitchFamily="18" charset="0"/>
              </a:rPr>
              <a:t>Mirzapur</a:t>
            </a:r>
            <a:r>
              <a:rPr lang="en-US" sz="1700" dirty="0">
                <a:solidFill>
                  <a:schemeClr val="tx1"/>
                </a:solidFill>
                <a:latin typeface="Times New Roman" pitchFamily="18" charset="0"/>
                <a:cs typeface="Times New Roman" pitchFamily="18" charset="0"/>
              </a:rPr>
              <a:t> district. </a:t>
            </a:r>
            <a:r>
              <a:rPr lang="en-US" sz="1700" dirty="0" err="1">
                <a:solidFill>
                  <a:schemeClr val="tx1"/>
                </a:solidFill>
                <a:latin typeface="Times New Roman" pitchFamily="18" charset="0"/>
                <a:cs typeface="Times New Roman" pitchFamily="18" charset="0"/>
              </a:rPr>
              <a:t>Khilji</a:t>
            </a:r>
            <a:r>
              <a:rPr lang="en-US" sz="1700" dirty="0">
                <a:solidFill>
                  <a:schemeClr val="tx1"/>
                </a:solidFill>
                <a:latin typeface="Times New Roman" pitchFamily="18" charset="0"/>
                <a:cs typeface="Times New Roman" pitchFamily="18" charset="0"/>
              </a:rPr>
              <a:t> gathered some Muslims under his banner and soon consolidated his position, carrying out raids into neighboring territories </a:t>
            </a:r>
          </a:p>
          <a:p>
            <a:pPr marL="0" indent="0">
              <a:buNone/>
            </a:pPr>
            <a:endParaRPr lang="en-US" dirty="0"/>
          </a:p>
        </p:txBody>
      </p:sp>
      <p:pic>
        <p:nvPicPr>
          <p:cNvPr id="2052" name="Picture 4" descr="Muhammad Bakhtiyar Khalji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9686" y="4336473"/>
            <a:ext cx="2986001" cy="15240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4" name="Picture 6" descr="Bakhtiyar Khilji when he had burnt the entire Nalanda Univers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1091" y="1845734"/>
            <a:ext cx="3823855" cy="23799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7918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C8EABE0C-D5E3-AC48-93B5-83B7E547F8DE}"/>
              </a:ext>
            </a:extLst>
          </p:cNvPr>
          <p:cNvSpPr>
            <a:spLocks noGrp="1"/>
          </p:cNvSpPr>
          <p:nvPr>
            <p:ph type="title"/>
          </p:nvPr>
        </p:nvSpPr>
        <p:spPr>
          <a:xfrm>
            <a:off x="1097280" y="632690"/>
            <a:ext cx="7977447" cy="1099127"/>
          </a:xfrm>
        </p:spPr>
        <p:txBody>
          <a:bodyPr>
            <a:noAutofit/>
          </a:bodyPr>
          <a:lstStyle/>
          <a:p>
            <a:pPr algn="ctr"/>
            <a:r>
              <a:rPr lang="en-US" sz="2800" b="1" dirty="0" smtClean="0">
                <a:solidFill>
                  <a:srgbClr val="C00000"/>
                </a:solidFill>
                <a:latin typeface="Times New Roman" pitchFamily="18" charset="0"/>
                <a:cs typeface="Times New Roman" pitchFamily="18" charset="0"/>
              </a:rPr>
              <a:t>BENGAL SULTANATE - IKHTIYAR UDDIN MUHAMMAD BIN BAKHTIYAR KHILJI </a:t>
            </a:r>
            <a:endParaRPr lang="en-US" sz="2800" b="1" dirty="0">
              <a:solidFill>
                <a:srgbClr val="C00000"/>
              </a:solidFill>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xmlns="" id="{3FCD7D79-EA2F-AE42-A78E-FFE0AB844275}"/>
              </a:ext>
            </a:extLst>
          </p:cNvPr>
          <p:cNvSpPr>
            <a:spLocks noGrp="1"/>
          </p:cNvSpPr>
          <p:nvPr>
            <p:ph idx="1"/>
          </p:nvPr>
        </p:nvSpPr>
        <p:spPr>
          <a:xfrm>
            <a:off x="595744" y="1731817"/>
            <a:ext cx="5375565" cy="4208703"/>
          </a:xfrm>
        </p:spPr>
        <p:txBody>
          <a:bodyPr>
            <a:normAutofit fontScale="62500" lnSpcReduction="20000"/>
          </a:bodyPr>
          <a:lstStyle/>
          <a:p>
            <a:pPr marL="539750" indent="-352425" algn="just">
              <a:spcBef>
                <a:spcPts val="0"/>
              </a:spcBef>
              <a:buFont typeface="Wingdings" pitchFamily="2" charset="2"/>
              <a:buChar char="q"/>
            </a:pPr>
            <a:r>
              <a:rPr lang="en-US" sz="2200" dirty="0">
                <a:solidFill>
                  <a:schemeClr val="tx1"/>
                </a:solidFill>
                <a:latin typeface="Times New Roman" pitchFamily="18" charset="0"/>
                <a:cs typeface="Times New Roman" pitchFamily="18" charset="0"/>
              </a:rPr>
              <a:t>In 1190s, </a:t>
            </a:r>
            <a:r>
              <a:rPr lang="en-US" sz="2200" dirty="0" err="1">
                <a:solidFill>
                  <a:schemeClr val="tx1"/>
                </a:solidFill>
                <a:latin typeface="Times New Roman" pitchFamily="18" charset="0"/>
                <a:cs typeface="Times New Roman" pitchFamily="18" charset="0"/>
              </a:rPr>
              <a:t>Khilji</a:t>
            </a:r>
            <a:r>
              <a:rPr lang="en-US" sz="2200" dirty="0">
                <a:solidFill>
                  <a:schemeClr val="tx1"/>
                </a:solidFill>
                <a:latin typeface="Times New Roman" pitchFamily="18" charset="0"/>
                <a:cs typeface="Times New Roman" pitchFamily="18" charset="0"/>
              </a:rPr>
              <a:t> was also responsible for the destruction of Nalanda University, which was an ancient Buddhist University in Bihar, India, nearby to the stronghold of Bihar. He apparently also massacred the students. The main Persian source for this explains </a:t>
            </a:r>
            <a:r>
              <a:rPr lang="en-US" sz="2200" dirty="0" err="1">
                <a:solidFill>
                  <a:schemeClr val="tx1"/>
                </a:solidFill>
                <a:latin typeface="Times New Roman" pitchFamily="18" charset="0"/>
                <a:cs typeface="Times New Roman" pitchFamily="18" charset="0"/>
              </a:rPr>
              <a:t>Khilji</a:t>
            </a:r>
            <a:r>
              <a:rPr lang="en-US" sz="2200" dirty="0">
                <a:solidFill>
                  <a:schemeClr val="tx1"/>
                </a:solidFill>
                <a:latin typeface="Times New Roman" pitchFamily="18" charset="0"/>
                <a:cs typeface="Times New Roman" pitchFamily="18" charset="0"/>
              </a:rPr>
              <a:t> attacked the fortress unaware that it was a University Khilji’s career took right with a campaign which subjugated Bihar in 1203. This effort earned him political clout in the court at Delhi. In the same year he took his forces into Bengal. As he came upon the city of </a:t>
            </a:r>
            <a:r>
              <a:rPr lang="en-US" sz="2200" dirty="0" err="1">
                <a:solidFill>
                  <a:schemeClr val="tx1"/>
                </a:solidFill>
                <a:latin typeface="Times New Roman" pitchFamily="18" charset="0"/>
                <a:cs typeface="Times New Roman" pitchFamily="18" charset="0"/>
              </a:rPr>
              <a:t>Nabadwip</a:t>
            </a:r>
            <a:r>
              <a:rPr lang="en-US" sz="2200" dirty="0">
                <a:solidFill>
                  <a:schemeClr val="tx1"/>
                </a:solidFill>
                <a:latin typeface="Times New Roman" pitchFamily="18" charset="0"/>
                <a:cs typeface="Times New Roman" pitchFamily="18" charset="0"/>
              </a:rPr>
              <a:t>, it is said that he advanced so rapidly that only 18 horsemen from his army could keep up. </a:t>
            </a:r>
            <a:r>
              <a:rPr lang="en-US" sz="2200" dirty="0" err="1">
                <a:solidFill>
                  <a:schemeClr val="tx1"/>
                </a:solidFill>
                <a:latin typeface="Times New Roman" pitchFamily="18" charset="0"/>
                <a:cs typeface="Times New Roman" pitchFamily="18" charset="0"/>
              </a:rPr>
              <a:t>Khilji</a:t>
            </a:r>
            <a:r>
              <a:rPr lang="en-US" sz="2200" dirty="0">
                <a:solidFill>
                  <a:schemeClr val="tx1"/>
                </a:solidFill>
                <a:latin typeface="Times New Roman" pitchFamily="18" charset="0"/>
                <a:cs typeface="Times New Roman" pitchFamily="18" charset="0"/>
              </a:rPr>
              <a:t> went on to capture the capital Gaur and intruded into much of Bengal.</a:t>
            </a:r>
          </a:p>
          <a:p>
            <a:pPr marL="539750" indent="-352425" algn="just">
              <a:spcBef>
                <a:spcPts val="0"/>
              </a:spcBef>
              <a:buFont typeface="Wingdings" pitchFamily="2" charset="2"/>
              <a:buChar char="q"/>
            </a:pPr>
            <a:r>
              <a:rPr lang="en-US" sz="2200" dirty="0">
                <a:solidFill>
                  <a:schemeClr val="tx1"/>
                </a:solidFill>
                <a:latin typeface="Times New Roman" pitchFamily="18" charset="0"/>
                <a:cs typeface="Times New Roman" pitchFamily="18" charset="0"/>
              </a:rPr>
              <a:t>Ikhtiyar </a:t>
            </a:r>
            <a:r>
              <a:rPr lang="en-US" sz="2200" dirty="0" err="1">
                <a:solidFill>
                  <a:schemeClr val="tx1"/>
                </a:solidFill>
                <a:latin typeface="Times New Roman" pitchFamily="18" charset="0"/>
                <a:cs typeface="Times New Roman" pitchFamily="18" charset="0"/>
              </a:rPr>
              <a:t>Khilji</a:t>
            </a:r>
            <a:r>
              <a:rPr lang="en-US" sz="2200" dirty="0">
                <a:solidFill>
                  <a:schemeClr val="tx1"/>
                </a:solidFill>
                <a:latin typeface="Times New Roman" pitchFamily="18" charset="0"/>
                <a:cs typeface="Times New Roman" pitchFamily="18" charset="0"/>
              </a:rPr>
              <a:t> left the town of </a:t>
            </a:r>
            <a:r>
              <a:rPr lang="en-US" sz="2200" dirty="0" err="1">
                <a:solidFill>
                  <a:schemeClr val="tx1"/>
                </a:solidFill>
                <a:latin typeface="Times New Roman" pitchFamily="18" charset="0"/>
                <a:cs typeface="Times New Roman" pitchFamily="18" charset="0"/>
              </a:rPr>
              <a:t>Devkot</a:t>
            </a:r>
            <a:r>
              <a:rPr lang="en-US" sz="2200" dirty="0">
                <a:solidFill>
                  <a:schemeClr val="tx1"/>
                </a:solidFill>
                <a:latin typeface="Times New Roman" pitchFamily="18" charset="0"/>
                <a:cs typeface="Times New Roman" pitchFamily="18" charset="0"/>
              </a:rPr>
              <a:t> in 1206 to attack into Tibet, leaving Ali </a:t>
            </a:r>
            <a:r>
              <a:rPr lang="en-US" sz="2200" dirty="0" err="1">
                <a:solidFill>
                  <a:schemeClr val="tx1"/>
                </a:solidFill>
                <a:latin typeface="Times New Roman" pitchFamily="18" charset="0"/>
                <a:cs typeface="Times New Roman" pitchFamily="18" charset="0"/>
              </a:rPr>
              <a:t>Mardan</a:t>
            </a:r>
            <a:r>
              <a:rPr lang="en-US" sz="2200" dirty="0">
                <a:solidFill>
                  <a:schemeClr val="tx1"/>
                </a:solidFill>
                <a:latin typeface="Times New Roman" pitchFamily="18" charset="0"/>
                <a:cs typeface="Times New Roman" pitchFamily="18" charset="0"/>
              </a:rPr>
              <a:t> </a:t>
            </a:r>
            <a:r>
              <a:rPr lang="en-US" sz="2200" dirty="0" err="1">
                <a:solidFill>
                  <a:schemeClr val="tx1"/>
                </a:solidFill>
                <a:latin typeface="Times New Roman" pitchFamily="18" charset="0"/>
                <a:cs typeface="Times New Roman" pitchFamily="18" charset="0"/>
              </a:rPr>
              <a:t>Khilji</a:t>
            </a:r>
            <a:r>
              <a:rPr lang="en-US" sz="2200" dirty="0">
                <a:solidFill>
                  <a:schemeClr val="tx1"/>
                </a:solidFill>
                <a:latin typeface="Times New Roman" pitchFamily="18" charset="0"/>
                <a:cs typeface="Times New Roman" pitchFamily="18" charset="0"/>
              </a:rPr>
              <a:t> in </a:t>
            </a:r>
            <a:r>
              <a:rPr lang="en-US" sz="2200" dirty="0" err="1">
                <a:solidFill>
                  <a:schemeClr val="tx1"/>
                </a:solidFill>
                <a:latin typeface="Times New Roman" pitchFamily="18" charset="0"/>
                <a:cs typeface="Times New Roman" pitchFamily="18" charset="0"/>
              </a:rPr>
              <a:t>Ghoraghat</a:t>
            </a:r>
            <a:r>
              <a:rPr lang="en-US" sz="2200" dirty="0">
                <a:solidFill>
                  <a:schemeClr val="tx1"/>
                </a:solidFill>
                <a:latin typeface="Times New Roman" pitchFamily="18" charset="0"/>
                <a:cs typeface="Times New Roman" pitchFamily="18" charset="0"/>
              </a:rPr>
              <a:t> (under Dinajpur) to watch the eastern frontier from his headquarters at Barisal. </a:t>
            </a:r>
            <a:r>
              <a:rPr lang="en-US" sz="2200" dirty="0" err="1">
                <a:solidFill>
                  <a:schemeClr val="tx1"/>
                </a:solidFill>
                <a:latin typeface="Times New Roman" pitchFamily="18" charset="0"/>
                <a:cs typeface="Times New Roman" pitchFamily="18" charset="0"/>
              </a:rPr>
              <a:t>Khilji</a:t>
            </a:r>
            <a:r>
              <a:rPr lang="en-US" sz="2200" dirty="0">
                <a:solidFill>
                  <a:schemeClr val="tx1"/>
                </a:solidFill>
                <a:latin typeface="Times New Roman" pitchFamily="18" charset="0"/>
                <a:cs typeface="Times New Roman" pitchFamily="18" charset="0"/>
              </a:rPr>
              <a:t> forces were ambushed in Assam and Ikhtiyar returned to </a:t>
            </a:r>
            <a:r>
              <a:rPr lang="en-US" sz="2200" dirty="0" err="1">
                <a:solidFill>
                  <a:schemeClr val="tx1"/>
                </a:solidFill>
                <a:latin typeface="Times New Roman" pitchFamily="18" charset="0"/>
                <a:cs typeface="Times New Roman" pitchFamily="18" charset="0"/>
              </a:rPr>
              <a:t>Devkot</a:t>
            </a:r>
            <a:r>
              <a:rPr lang="en-US" sz="2200" dirty="0">
                <a:solidFill>
                  <a:schemeClr val="tx1"/>
                </a:solidFill>
                <a:latin typeface="Times New Roman" pitchFamily="18" charset="0"/>
                <a:cs typeface="Times New Roman" pitchFamily="18" charset="0"/>
              </a:rPr>
              <a:t> with about one hundred surviving soldiers. Upon Ikhtiyar Khilji's return to India, while he was lying ill at </a:t>
            </a:r>
            <a:r>
              <a:rPr lang="en-US" sz="2200" dirty="0" err="1">
                <a:solidFill>
                  <a:schemeClr val="tx1"/>
                </a:solidFill>
                <a:latin typeface="Times New Roman" pitchFamily="18" charset="0"/>
                <a:cs typeface="Times New Roman" pitchFamily="18" charset="0"/>
              </a:rPr>
              <a:t>Devkot</a:t>
            </a:r>
            <a:r>
              <a:rPr lang="en-US" sz="2200" dirty="0">
                <a:solidFill>
                  <a:schemeClr val="tx1"/>
                </a:solidFill>
                <a:latin typeface="Times New Roman" pitchFamily="18" charset="0"/>
                <a:cs typeface="Times New Roman" pitchFamily="18" charset="0"/>
              </a:rPr>
              <a:t>, he was assassinated by Ali </a:t>
            </a:r>
            <a:r>
              <a:rPr lang="en-US" sz="2200" dirty="0" err="1">
                <a:solidFill>
                  <a:schemeClr val="tx1"/>
                </a:solidFill>
                <a:latin typeface="Times New Roman" pitchFamily="18" charset="0"/>
                <a:cs typeface="Times New Roman" pitchFamily="18" charset="0"/>
              </a:rPr>
              <a:t>Mardan</a:t>
            </a:r>
            <a:r>
              <a:rPr lang="en-US" sz="2200" dirty="0">
                <a:solidFill>
                  <a:schemeClr val="tx1"/>
                </a:solidFill>
                <a:latin typeface="Times New Roman" pitchFamily="18" charset="0"/>
                <a:cs typeface="Times New Roman" pitchFamily="18" charset="0"/>
              </a:rPr>
              <a:t>. Loyal troops under Muhammad </a:t>
            </a:r>
            <a:r>
              <a:rPr lang="en-US" sz="2200" dirty="0" err="1">
                <a:solidFill>
                  <a:schemeClr val="tx1"/>
                </a:solidFill>
                <a:latin typeface="Times New Roman" pitchFamily="18" charset="0"/>
                <a:cs typeface="Times New Roman" pitchFamily="18" charset="0"/>
              </a:rPr>
              <a:t>Shiran</a:t>
            </a:r>
            <a:r>
              <a:rPr lang="en-US" sz="2200" dirty="0">
                <a:solidFill>
                  <a:schemeClr val="tx1"/>
                </a:solidFill>
                <a:latin typeface="Times New Roman" pitchFamily="18" charset="0"/>
                <a:cs typeface="Times New Roman" pitchFamily="18" charset="0"/>
              </a:rPr>
              <a:t> </a:t>
            </a:r>
            <a:r>
              <a:rPr lang="en-US" sz="2200" dirty="0" err="1">
                <a:solidFill>
                  <a:schemeClr val="tx1"/>
                </a:solidFill>
                <a:latin typeface="Times New Roman" pitchFamily="18" charset="0"/>
                <a:cs typeface="Times New Roman" pitchFamily="18" charset="0"/>
              </a:rPr>
              <a:t>Khilji</a:t>
            </a:r>
            <a:r>
              <a:rPr lang="en-US" sz="2200" dirty="0">
                <a:solidFill>
                  <a:schemeClr val="tx1"/>
                </a:solidFill>
                <a:latin typeface="Times New Roman" pitchFamily="18" charset="0"/>
                <a:cs typeface="Times New Roman" pitchFamily="18" charset="0"/>
              </a:rPr>
              <a:t> avenged </a:t>
            </a:r>
            <a:r>
              <a:rPr lang="en-US" sz="2200" dirty="0" err="1">
                <a:solidFill>
                  <a:schemeClr val="tx1"/>
                </a:solidFill>
                <a:latin typeface="Times New Roman" pitchFamily="18" charset="0"/>
                <a:cs typeface="Times New Roman" pitchFamily="18" charset="0"/>
              </a:rPr>
              <a:t>Ikhtiyar's</a:t>
            </a:r>
            <a:r>
              <a:rPr lang="en-US" sz="2200" dirty="0">
                <a:solidFill>
                  <a:schemeClr val="tx1"/>
                </a:solidFill>
                <a:latin typeface="Times New Roman" pitchFamily="18" charset="0"/>
                <a:cs typeface="Times New Roman" pitchFamily="18" charset="0"/>
              </a:rPr>
              <a:t> death, imprisoning Ali </a:t>
            </a:r>
            <a:r>
              <a:rPr lang="en-US" sz="2200" dirty="0" err="1">
                <a:solidFill>
                  <a:schemeClr val="tx1"/>
                </a:solidFill>
                <a:latin typeface="Times New Roman" pitchFamily="18" charset="0"/>
                <a:cs typeface="Times New Roman" pitchFamily="18" charset="0"/>
              </a:rPr>
              <a:t>Mardan</a:t>
            </a:r>
            <a:r>
              <a:rPr lang="en-US" sz="2200" dirty="0">
                <a:solidFill>
                  <a:schemeClr val="tx1"/>
                </a:solidFill>
                <a:latin typeface="Times New Roman" pitchFamily="18" charset="0"/>
                <a:cs typeface="Times New Roman" pitchFamily="18" charset="0"/>
              </a:rPr>
              <a:t>. </a:t>
            </a:r>
            <a:r>
              <a:rPr lang="en-US" sz="2200" dirty="0" err="1">
                <a:solidFill>
                  <a:schemeClr val="tx1"/>
                </a:solidFill>
                <a:latin typeface="Times New Roman" pitchFamily="18" charset="0"/>
                <a:cs typeface="Times New Roman" pitchFamily="18" charset="0"/>
              </a:rPr>
              <a:t>Ghiyas</a:t>
            </a:r>
            <a:r>
              <a:rPr lang="en-US" sz="2200" dirty="0">
                <a:solidFill>
                  <a:schemeClr val="tx1"/>
                </a:solidFill>
                <a:latin typeface="Times New Roman" pitchFamily="18" charset="0"/>
                <a:cs typeface="Times New Roman" pitchFamily="18" charset="0"/>
              </a:rPr>
              <a:t>-</a:t>
            </a:r>
            <a:r>
              <a:rPr lang="en-US" sz="2200" dirty="0" err="1">
                <a:solidFill>
                  <a:schemeClr val="tx1"/>
                </a:solidFill>
                <a:latin typeface="Times New Roman" pitchFamily="18" charset="0"/>
                <a:cs typeface="Times New Roman" pitchFamily="18" charset="0"/>
              </a:rPr>
              <a:t>ud</a:t>
            </a:r>
            <a:r>
              <a:rPr lang="en-US" sz="2200" dirty="0">
                <a:solidFill>
                  <a:schemeClr val="tx1"/>
                </a:solidFill>
                <a:latin typeface="Times New Roman" pitchFamily="18" charset="0"/>
                <a:cs typeface="Times New Roman" pitchFamily="18" charset="0"/>
              </a:rPr>
              <a:t>-din </a:t>
            </a:r>
            <a:r>
              <a:rPr lang="en-US" sz="2200" dirty="0" err="1">
                <a:solidFill>
                  <a:schemeClr val="tx1"/>
                </a:solidFill>
                <a:latin typeface="Times New Roman" pitchFamily="18" charset="0"/>
                <a:cs typeface="Times New Roman" pitchFamily="18" charset="0"/>
              </a:rPr>
              <a:t>Iwaz</a:t>
            </a:r>
            <a:r>
              <a:rPr lang="en-US" sz="2200" dirty="0">
                <a:solidFill>
                  <a:schemeClr val="tx1"/>
                </a:solidFill>
                <a:latin typeface="Times New Roman" pitchFamily="18" charset="0"/>
                <a:cs typeface="Times New Roman" pitchFamily="18" charset="0"/>
              </a:rPr>
              <a:t> </a:t>
            </a:r>
            <a:r>
              <a:rPr lang="en-US" sz="2200" dirty="0" err="1">
                <a:solidFill>
                  <a:schemeClr val="tx1"/>
                </a:solidFill>
                <a:latin typeface="Times New Roman" pitchFamily="18" charset="0"/>
                <a:cs typeface="Times New Roman" pitchFamily="18" charset="0"/>
              </a:rPr>
              <a:t>Khilji</a:t>
            </a:r>
            <a:r>
              <a:rPr lang="en-US" sz="2200" dirty="0">
                <a:solidFill>
                  <a:schemeClr val="tx1"/>
                </a:solidFill>
                <a:latin typeface="Times New Roman" pitchFamily="18" charset="0"/>
                <a:cs typeface="Times New Roman" pitchFamily="18" charset="0"/>
              </a:rPr>
              <a:t> became the successor. Ali </a:t>
            </a:r>
            <a:r>
              <a:rPr lang="en-US" sz="2200" dirty="0" err="1">
                <a:solidFill>
                  <a:schemeClr val="tx1"/>
                </a:solidFill>
                <a:latin typeface="Times New Roman" pitchFamily="18" charset="0"/>
                <a:cs typeface="Times New Roman" pitchFamily="18" charset="0"/>
              </a:rPr>
              <a:t>Mardan</a:t>
            </a:r>
            <a:r>
              <a:rPr lang="en-US" sz="2200" dirty="0">
                <a:solidFill>
                  <a:schemeClr val="tx1"/>
                </a:solidFill>
                <a:latin typeface="Times New Roman" pitchFamily="18" charset="0"/>
                <a:cs typeface="Times New Roman" pitchFamily="18" charset="0"/>
              </a:rPr>
              <a:t> escaped and was made Governor of Bengal by </a:t>
            </a:r>
            <a:r>
              <a:rPr lang="en-US" sz="2200" dirty="0" err="1">
                <a:solidFill>
                  <a:schemeClr val="tx1"/>
                </a:solidFill>
                <a:latin typeface="Times New Roman" pitchFamily="18" charset="0"/>
                <a:cs typeface="Times New Roman" pitchFamily="18" charset="0"/>
              </a:rPr>
              <a:t>Qutb</a:t>
            </a:r>
            <a:r>
              <a:rPr lang="en-US" sz="2200" dirty="0">
                <a:solidFill>
                  <a:schemeClr val="tx1"/>
                </a:solidFill>
                <a:latin typeface="Times New Roman" pitchFamily="18" charset="0"/>
                <a:cs typeface="Times New Roman" pitchFamily="18" charset="0"/>
              </a:rPr>
              <a:t>-</a:t>
            </a:r>
            <a:r>
              <a:rPr lang="en-US" sz="2200" dirty="0" err="1">
                <a:solidFill>
                  <a:schemeClr val="tx1"/>
                </a:solidFill>
                <a:latin typeface="Times New Roman" pitchFamily="18" charset="0"/>
                <a:cs typeface="Times New Roman" pitchFamily="18" charset="0"/>
              </a:rPr>
              <a:t>ud</a:t>
            </a:r>
            <a:r>
              <a:rPr lang="en-US" sz="2200" dirty="0">
                <a:solidFill>
                  <a:schemeClr val="tx1"/>
                </a:solidFill>
                <a:latin typeface="Times New Roman" pitchFamily="18" charset="0"/>
                <a:cs typeface="Times New Roman" pitchFamily="18" charset="0"/>
              </a:rPr>
              <a:t>-din </a:t>
            </a:r>
            <a:r>
              <a:rPr lang="en-US" sz="2200" dirty="0" err="1">
                <a:solidFill>
                  <a:schemeClr val="tx1"/>
                </a:solidFill>
                <a:latin typeface="Times New Roman" pitchFamily="18" charset="0"/>
                <a:cs typeface="Times New Roman" pitchFamily="18" charset="0"/>
              </a:rPr>
              <a:t>Aibak</a:t>
            </a:r>
            <a:r>
              <a:rPr lang="en-US" sz="2200" dirty="0">
                <a:solidFill>
                  <a:schemeClr val="tx1"/>
                </a:solidFill>
                <a:latin typeface="Times New Roman" pitchFamily="18" charset="0"/>
                <a:cs typeface="Times New Roman" pitchFamily="18" charset="0"/>
              </a:rPr>
              <a:t>, but was killed in 1210. </a:t>
            </a:r>
            <a:r>
              <a:rPr lang="en-US" sz="2200" dirty="0" err="1">
                <a:solidFill>
                  <a:schemeClr val="tx1"/>
                </a:solidFill>
                <a:latin typeface="Times New Roman" pitchFamily="18" charset="0"/>
                <a:cs typeface="Times New Roman" pitchFamily="18" charset="0"/>
              </a:rPr>
              <a:t>Ghiyas</a:t>
            </a:r>
            <a:r>
              <a:rPr lang="en-US" sz="2200" dirty="0">
                <a:solidFill>
                  <a:schemeClr val="tx1"/>
                </a:solidFill>
                <a:latin typeface="Times New Roman" pitchFamily="18" charset="0"/>
                <a:cs typeface="Times New Roman" pitchFamily="18" charset="0"/>
              </a:rPr>
              <a:t>-</a:t>
            </a:r>
            <a:r>
              <a:rPr lang="en-US" sz="2200" dirty="0" err="1">
                <a:solidFill>
                  <a:schemeClr val="tx1"/>
                </a:solidFill>
                <a:latin typeface="Times New Roman" pitchFamily="18" charset="0"/>
                <a:cs typeface="Times New Roman" pitchFamily="18" charset="0"/>
              </a:rPr>
              <a:t>ud</a:t>
            </a:r>
            <a:r>
              <a:rPr lang="en-US" sz="2200" dirty="0">
                <a:solidFill>
                  <a:schemeClr val="tx1"/>
                </a:solidFill>
                <a:latin typeface="Times New Roman" pitchFamily="18" charset="0"/>
                <a:cs typeface="Times New Roman" pitchFamily="18" charset="0"/>
              </a:rPr>
              <a:t>-din again assumed power and proclaimed his independence.</a:t>
            </a:r>
          </a:p>
          <a:p>
            <a:pPr marL="539750" indent="-352425" algn="just">
              <a:buFont typeface="Wingdings" pitchFamily="2" charset="2"/>
              <a:buChar char="q"/>
            </a:pPr>
            <a:endParaRPr lang="en-US" dirty="0"/>
          </a:p>
          <a:p>
            <a:endParaRPr lang="en-US" dirty="0"/>
          </a:p>
        </p:txBody>
      </p:sp>
      <p:pic>
        <p:nvPicPr>
          <p:cNvPr id="10242" name="Picture 2" descr="Muhammad bin Bakhtiyar Khilji - Alchetron, the free social encyclo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000440"/>
            <a:ext cx="2978727" cy="36714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041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9B380859-4DC4-2B4E-809E-A828A96A959C}"/>
              </a:ext>
            </a:extLst>
          </p:cNvPr>
          <p:cNvSpPr>
            <a:spLocks noGrp="1"/>
          </p:cNvSpPr>
          <p:nvPr>
            <p:ph type="title"/>
          </p:nvPr>
        </p:nvSpPr>
        <p:spPr>
          <a:xfrm>
            <a:off x="692726" y="1117600"/>
            <a:ext cx="8700655" cy="619760"/>
          </a:xfrm>
        </p:spPr>
        <p:txBody>
          <a:bodyPr>
            <a:normAutofit/>
          </a:bodyPr>
          <a:lstStyle/>
          <a:p>
            <a:pPr algn="ctr"/>
            <a:r>
              <a:rPr lang="en-US" sz="3200" b="1" dirty="0" smtClean="0">
                <a:solidFill>
                  <a:srgbClr val="C00000"/>
                </a:solidFill>
                <a:latin typeface="Times New Roman" pitchFamily="18" charset="0"/>
                <a:cs typeface="Times New Roman" pitchFamily="18" charset="0"/>
              </a:rPr>
              <a:t>BENGAL SULTANATE</a:t>
            </a:r>
            <a:endParaRPr lang="en-US" sz="3200" b="1" dirty="0">
              <a:solidFill>
                <a:srgbClr val="C00000"/>
              </a:solidFill>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xmlns="" id="{2F858702-71E8-D64F-9078-46ADAFFD4A0F}"/>
              </a:ext>
            </a:extLst>
          </p:cNvPr>
          <p:cNvSpPr>
            <a:spLocks noGrp="1"/>
          </p:cNvSpPr>
          <p:nvPr>
            <p:ph idx="1"/>
          </p:nvPr>
        </p:nvSpPr>
        <p:spPr>
          <a:xfrm>
            <a:off x="249380" y="1862051"/>
            <a:ext cx="6109856" cy="3693622"/>
          </a:xfrm>
        </p:spPr>
        <p:txBody>
          <a:bodyPr>
            <a:normAutofit fontScale="77500" lnSpcReduction="20000"/>
          </a:bodyPr>
          <a:lstStyle/>
          <a:p>
            <a:pPr marL="590550" indent="-355600" algn="just">
              <a:buFont typeface="Wingdings" pitchFamily="2" charset="2"/>
              <a:buChar char="q"/>
            </a:pPr>
            <a:r>
              <a:rPr lang="en-US" dirty="0">
                <a:solidFill>
                  <a:schemeClr val="tx1"/>
                </a:solidFill>
                <a:latin typeface="Times New Roman" pitchFamily="18" charset="0"/>
                <a:cs typeface="Times New Roman" pitchFamily="18" charset="0"/>
              </a:rPr>
              <a:t>The Sultanate of Bengal was an empire based in Bengal for much of the 14</a:t>
            </a:r>
            <a:r>
              <a:rPr lang="en-US" baseline="30000" dirty="0">
                <a:solidFill>
                  <a:schemeClr val="tx1"/>
                </a:solidFill>
                <a:latin typeface="Times New Roman" pitchFamily="18" charset="0"/>
                <a:cs typeface="Times New Roman" pitchFamily="18" charset="0"/>
              </a:rPr>
              <a:t>th</a:t>
            </a:r>
            <a:r>
              <a:rPr lang="en-US" dirty="0">
                <a:solidFill>
                  <a:schemeClr val="tx1"/>
                </a:solidFill>
                <a:latin typeface="Times New Roman" pitchFamily="18" charset="0"/>
                <a:cs typeface="Times New Roman" pitchFamily="18" charset="0"/>
              </a:rPr>
              <a:t>, 15</a:t>
            </a:r>
            <a:r>
              <a:rPr lang="en-US" baseline="30000" dirty="0">
                <a:solidFill>
                  <a:schemeClr val="tx1"/>
                </a:solidFill>
                <a:latin typeface="Times New Roman" pitchFamily="18" charset="0"/>
                <a:cs typeface="Times New Roman" pitchFamily="18" charset="0"/>
              </a:rPr>
              <a:t>th</a:t>
            </a:r>
            <a:r>
              <a:rPr lang="en-US" dirty="0">
                <a:solidFill>
                  <a:schemeClr val="tx1"/>
                </a:solidFill>
                <a:latin typeface="Times New Roman" pitchFamily="18" charset="0"/>
                <a:cs typeface="Times New Roman" pitchFamily="18" charset="0"/>
              </a:rPr>
              <a:t> and 16</a:t>
            </a:r>
            <a:r>
              <a:rPr lang="en-US" baseline="30000" dirty="0">
                <a:solidFill>
                  <a:schemeClr val="tx1"/>
                </a:solidFill>
                <a:latin typeface="Times New Roman" pitchFamily="18" charset="0"/>
                <a:cs typeface="Times New Roman" pitchFamily="18" charset="0"/>
              </a:rPr>
              <a:t>th</a:t>
            </a:r>
            <a:r>
              <a:rPr lang="en-US" dirty="0">
                <a:solidFill>
                  <a:schemeClr val="tx1"/>
                </a:solidFill>
                <a:latin typeface="Times New Roman" pitchFamily="18" charset="0"/>
                <a:cs typeface="Times New Roman" pitchFamily="18" charset="0"/>
              </a:rPr>
              <a:t> centuries. It was the dominant power of the Ganges–Brahmaputra Delta, with a network of mint towns spread across the region. The Bengal Sultanate had a circle of vassal states, including Odisha in the southwest, </a:t>
            </a:r>
            <a:r>
              <a:rPr lang="en-US" dirty="0" err="1">
                <a:solidFill>
                  <a:schemeClr val="tx1"/>
                </a:solidFill>
                <a:latin typeface="Times New Roman" pitchFamily="18" charset="0"/>
                <a:cs typeface="Times New Roman" pitchFamily="18" charset="0"/>
              </a:rPr>
              <a:t>Arakan</a:t>
            </a:r>
            <a:r>
              <a:rPr lang="en-US" dirty="0">
                <a:solidFill>
                  <a:schemeClr val="tx1"/>
                </a:solidFill>
                <a:latin typeface="Times New Roman" pitchFamily="18" charset="0"/>
                <a:cs typeface="Times New Roman" pitchFamily="18" charset="0"/>
              </a:rPr>
              <a:t> in the southeast, and Tripura in the east. It conquests reached Nepal in the north, Assam in the east, and </a:t>
            </a:r>
            <a:r>
              <a:rPr lang="en-US" dirty="0" err="1">
                <a:solidFill>
                  <a:schemeClr val="tx1"/>
                </a:solidFill>
                <a:latin typeface="Times New Roman" pitchFamily="18" charset="0"/>
                <a:cs typeface="Times New Roman" pitchFamily="18" charset="0"/>
              </a:rPr>
              <a:t>Jaunpur</a:t>
            </a:r>
            <a:r>
              <a:rPr lang="en-US" dirty="0">
                <a:solidFill>
                  <a:schemeClr val="tx1"/>
                </a:solidFill>
                <a:latin typeface="Times New Roman" pitchFamily="18" charset="0"/>
                <a:cs typeface="Times New Roman" pitchFamily="18" charset="0"/>
              </a:rPr>
              <a:t> and Varanasi in the west. The Bengal Sultanate controlled large parts of the northern, eastern and northeastern subcontinent during its </a:t>
            </a:r>
            <a:r>
              <a:rPr lang="en-US" i="1" dirty="0">
                <a:solidFill>
                  <a:schemeClr val="tx1"/>
                </a:solidFill>
                <a:latin typeface="Times New Roman" pitchFamily="18" charset="0"/>
                <a:cs typeface="Times New Roman" pitchFamily="18" charset="0"/>
              </a:rPr>
              <a:t>five dynastic</a:t>
            </a:r>
            <a:r>
              <a:rPr lang="en-US" dirty="0">
                <a:solidFill>
                  <a:schemeClr val="tx1"/>
                </a:solidFill>
                <a:latin typeface="Times New Roman" pitchFamily="18" charset="0"/>
                <a:cs typeface="Times New Roman" pitchFamily="18" charset="0"/>
              </a:rPr>
              <a:t> periods, reaching its peak under Hussain Shahi dynasty. It was reputed as a thriving trading nation and one of Asia's strongest states. Its decline by the Suri Empire, followed by Mughal conquest and disintegration into petty kingdoms. The Bengali Muslim, Assamese Muslim and Arakanese Muslim communities trace their history to the Bengal Sultanate. </a:t>
            </a:r>
          </a:p>
          <a:p>
            <a:pPr marL="590550" indent="-355600" algn="just">
              <a:buFont typeface="Wingdings" pitchFamily="2" charset="2"/>
              <a:buChar char="q"/>
            </a:pPr>
            <a:r>
              <a:rPr lang="en-US" dirty="0">
                <a:solidFill>
                  <a:schemeClr val="tx1"/>
                </a:solidFill>
                <a:latin typeface="Times New Roman" pitchFamily="18" charset="0"/>
                <a:cs typeface="Times New Roman" pitchFamily="18" charset="0"/>
              </a:rPr>
              <a:t>The Bengal Sultanate was a Sunni Muslim monarchy with Turkic, Bengali, Arab, Abyssinian, Pashtun and Persian elites. Its two most prominent dynasties were the Ilyas Shahi and Hussain Shahi Sultans. The empire was known for its religious pluralism where non-Muslim communities co-existed peacefully. While Persian was used as the primary official, diplomatic and commercial language, it was under the Sultans that Bengali first received court recognition as an official language. </a:t>
            </a:r>
          </a:p>
          <a:p>
            <a:endParaRPr lang="en-US" dirty="0"/>
          </a:p>
        </p:txBody>
      </p:sp>
      <p:pic>
        <p:nvPicPr>
          <p:cNvPr id="1026" name="Picture 2" descr="Bengal Sultanate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8617" y="1862051"/>
            <a:ext cx="2784763" cy="36936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4544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42C08F60-0564-E543-A17E-38DBC2A8A9E4}"/>
              </a:ext>
            </a:extLst>
          </p:cNvPr>
          <p:cNvSpPr>
            <a:spLocks noGrp="1"/>
          </p:cNvSpPr>
          <p:nvPr>
            <p:ph type="title"/>
          </p:nvPr>
        </p:nvSpPr>
        <p:spPr>
          <a:xfrm>
            <a:off x="540327" y="1117600"/>
            <a:ext cx="8714509" cy="619760"/>
          </a:xfrm>
        </p:spPr>
        <p:txBody>
          <a:bodyPr>
            <a:normAutofit/>
          </a:bodyPr>
          <a:lstStyle/>
          <a:p>
            <a:pPr algn="ctr"/>
            <a:r>
              <a:rPr lang="en-US" sz="3200" b="1" dirty="0" smtClean="0">
                <a:solidFill>
                  <a:srgbClr val="C00000"/>
                </a:solidFill>
                <a:latin typeface="Times New Roman" pitchFamily="18" charset="0"/>
                <a:cs typeface="Times New Roman" pitchFamily="18" charset="0"/>
              </a:rPr>
              <a:t>BENGAL SULTANATE</a:t>
            </a:r>
            <a:endParaRPr lang="en-US" sz="3200" b="1" dirty="0">
              <a:solidFill>
                <a:srgbClr val="C00000"/>
              </a:solidFill>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xmlns="" id="{FAAC32A0-E0C0-F74F-B28C-41508B8E4C72}"/>
              </a:ext>
            </a:extLst>
          </p:cNvPr>
          <p:cNvSpPr>
            <a:spLocks noGrp="1"/>
          </p:cNvSpPr>
          <p:nvPr>
            <p:ph idx="1"/>
          </p:nvPr>
        </p:nvSpPr>
        <p:spPr>
          <a:xfrm>
            <a:off x="374072" y="1737361"/>
            <a:ext cx="5237019" cy="4192384"/>
          </a:xfrm>
        </p:spPr>
        <p:txBody>
          <a:bodyPr>
            <a:normAutofit fontScale="77500" lnSpcReduction="20000"/>
          </a:bodyPr>
          <a:lstStyle/>
          <a:p>
            <a:pPr marL="482600" indent="-355600" algn="just">
              <a:buFont typeface="Wingdings" pitchFamily="2" charset="2"/>
              <a:buChar char="q"/>
            </a:pPr>
            <a:r>
              <a:rPr lang="en-US" dirty="0">
                <a:solidFill>
                  <a:schemeClr val="tx1"/>
                </a:solidFill>
                <a:latin typeface="Times New Roman" pitchFamily="18" charset="0"/>
                <a:cs typeface="Times New Roman" pitchFamily="18" charset="0"/>
              </a:rPr>
              <a:t>The cities of the Bengal Sultanate are termed as Mint Towns where the historical taka was minted. These cities were adorned with stately medieval buildings. In 1500, the royal capital of Gaur was the fifth-most populous city in the world. Other notable cities included the initial royal capital of </a:t>
            </a:r>
            <a:r>
              <a:rPr lang="en-US" dirty="0" err="1">
                <a:solidFill>
                  <a:schemeClr val="tx1"/>
                </a:solidFill>
                <a:latin typeface="Times New Roman" pitchFamily="18" charset="0"/>
                <a:cs typeface="Times New Roman" pitchFamily="18" charset="0"/>
              </a:rPr>
              <a:t>Pandua</a:t>
            </a:r>
            <a:r>
              <a:rPr lang="en-US" dirty="0">
                <a:solidFill>
                  <a:schemeClr val="tx1"/>
                </a:solidFill>
                <a:latin typeface="Times New Roman" pitchFamily="18" charset="0"/>
                <a:cs typeface="Times New Roman" pitchFamily="18" charset="0"/>
              </a:rPr>
              <a:t>, the economic hub of Sonargaon, the Mosque City of Bagerhat, and the seaport and trading hub of Chittagong. </a:t>
            </a:r>
          </a:p>
          <a:p>
            <a:pPr marL="482600" indent="-355600" algn="just">
              <a:buFont typeface="Wingdings" pitchFamily="2" charset="2"/>
              <a:buChar char="q"/>
            </a:pPr>
            <a:r>
              <a:rPr lang="en-US" dirty="0">
                <a:solidFill>
                  <a:schemeClr val="tx1"/>
                </a:solidFill>
                <a:latin typeface="Times New Roman" pitchFamily="18" charset="0"/>
                <a:cs typeface="Times New Roman" pitchFamily="18" charset="0"/>
              </a:rPr>
              <a:t>The Bengal Sultanate was connected to states in Asia, Africa, the Indian Ocean, and Europe through maritime links and overland trade routes. The Bengal Sultanate was a major trading center on the coast of the Bay of Bengal. It attracted immigrants and traders from different parts of the world. Bengali ships and merchants traded across the region, including in Malacca, China, and the Maldives. </a:t>
            </a:r>
          </a:p>
          <a:p>
            <a:pPr marL="482600" indent="-355600" algn="just">
              <a:buFont typeface="Wingdings" pitchFamily="2" charset="2"/>
              <a:buChar char="q"/>
            </a:pPr>
            <a:r>
              <a:rPr lang="en-US" dirty="0">
                <a:solidFill>
                  <a:schemeClr val="tx1"/>
                </a:solidFill>
                <a:latin typeface="Times New Roman" pitchFamily="18" charset="0"/>
                <a:cs typeface="Times New Roman" pitchFamily="18" charset="0"/>
              </a:rPr>
              <a:t>The Bengal Sultanate was described by contemporary European and Chinese visitors as a prosperous kingdom. Due to the abundance of goods in Bengal, the region was described as the "richest country to trade with". The Bengal Sultanate left a strong architectural legacy. Buildings from the period show foreign influences merged into a distinct Bengali style. </a:t>
            </a:r>
          </a:p>
        </p:txBody>
      </p:sp>
      <p:pic>
        <p:nvPicPr>
          <p:cNvPr id="11266" name="Picture 2" descr="Sultanate period hi-res stock photography and images - Alamy"/>
          <p:cNvPicPr>
            <a:picLocks noChangeAspect="1" noChangeArrowheads="1"/>
          </p:cNvPicPr>
          <p:nvPr/>
        </p:nvPicPr>
        <p:blipFill rotWithShape="1">
          <a:blip r:embed="rId2">
            <a:extLst>
              <a:ext uri="{28A0092B-C50C-407E-A947-70E740481C1C}">
                <a14:useLocalDpi xmlns:a14="http://schemas.microsoft.com/office/drawing/2010/main" val="0"/>
              </a:ext>
            </a:extLst>
          </a:blip>
          <a:srcRect b="11253"/>
          <a:stretch/>
        </p:blipFill>
        <p:spPr bwMode="auto">
          <a:xfrm>
            <a:off x="5735782" y="2000596"/>
            <a:ext cx="3837708" cy="32779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51427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5B80ADC4-E69D-814C-8916-B6FB233CA0BA}"/>
              </a:ext>
            </a:extLst>
          </p:cNvPr>
          <p:cNvSpPr>
            <a:spLocks noGrp="1"/>
          </p:cNvSpPr>
          <p:nvPr>
            <p:ph type="title"/>
          </p:nvPr>
        </p:nvSpPr>
        <p:spPr>
          <a:xfrm>
            <a:off x="720436" y="656705"/>
            <a:ext cx="8645236" cy="1080655"/>
          </a:xfrm>
        </p:spPr>
        <p:txBody>
          <a:bodyPr>
            <a:noAutofit/>
          </a:bodyPr>
          <a:lstStyle/>
          <a:p>
            <a:pPr algn="ctr"/>
            <a:r>
              <a:rPr lang="en-US" sz="3200" b="1" dirty="0" smtClean="0">
                <a:solidFill>
                  <a:srgbClr val="C00000"/>
                </a:solidFill>
                <a:latin typeface="Times New Roman" pitchFamily="18" charset="0"/>
                <a:cs typeface="Times New Roman" pitchFamily="18" charset="0"/>
              </a:rPr>
              <a:t>BENGAL SULTANATE - LIST OF DYNASTIES </a:t>
            </a:r>
            <a:endParaRPr lang="en-US" sz="3200" b="1" dirty="0">
              <a:solidFill>
                <a:srgbClr val="C00000"/>
              </a:solidFill>
              <a:latin typeface="Times New Roman" pitchFamily="18" charset="0"/>
              <a:cs typeface="Times New Roman" pitchFamily="18" charset="0"/>
            </a:endParaRPr>
          </a:p>
        </p:txBody>
      </p:sp>
      <p:graphicFrame>
        <p:nvGraphicFramePr>
          <p:cNvPr id="7" name="Content Placeholder 6">
            <a:extLst>
              <a:ext uri="{FF2B5EF4-FFF2-40B4-BE49-F238E27FC236}">
                <a16:creationId xmlns:a16="http://schemas.microsoft.com/office/drawing/2014/main" xmlns="" id="{A30C46CE-BAD4-8644-A6E2-C37707FC40C3}"/>
              </a:ext>
            </a:extLst>
          </p:cNvPr>
          <p:cNvGraphicFramePr>
            <a:graphicFrameLocks noGrp="1"/>
          </p:cNvGraphicFramePr>
          <p:nvPr>
            <p:ph idx="1"/>
            <p:extLst>
              <p:ext uri="{D42A27DB-BD31-4B8C-83A1-F6EECF244321}">
                <p14:modId xmlns:p14="http://schemas.microsoft.com/office/powerpoint/2010/main" val="1473310274"/>
              </p:ext>
            </p:extLst>
          </p:nvPr>
        </p:nvGraphicFramePr>
        <p:xfrm>
          <a:off x="720436" y="2141340"/>
          <a:ext cx="8645236" cy="4138769"/>
        </p:xfrm>
        <a:graphic>
          <a:graphicData uri="http://schemas.openxmlformats.org/drawingml/2006/table">
            <a:tbl>
              <a:tblPr firstRow="1" bandRow="1">
                <a:tableStyleId>{5C22544A-7EE6-4342-B048-85BDC9FD1C3A}</a:tableStyleId>
              </a:tblPr>
              <a:tblGrid>
                <a:gridCol w="2535592">
                  <a:extLst>
                    <a:ext uri="{9D8B030D-6E8A-4147-A177-3AD203B41FA5}">
                      <a16:colId xmlns:a16="http://schemas.microsoft.com/office/drawing/2014/main" xmlns="" val="1745286950"/>
                    </a:ext>
                  </a:extLst>
                </a:gridCol>
                <a:gridCol w="1700702">
                  <a:extLst>
                    <a:ext uri="{9D8B030D-6E8A-4147-A177-3AD203B41FA5}">
                      <a16:colId xmlns:a16="http://schemas.microsoft.com/office/drawing/2014/main" xmlns="" val="2642600939"/>
                    </a:ext>
                  </a:extLst>
                </a:gridCol>
                <a:gridCol w="4408942">
                  <a:extLst>
                    <a:ext uri="{9D8B030D-6E8A-4147-A177-3AD203B41FA5}">
                      <a16:colId xmlns:a16="http://schemas.microsoft.com/office/drawing/2014/main" xmlns="" val="2483981681"/>
                    </a:ext>
                  </a:extLst>
                </a:gridCol>
              </a:tblGrid>
              <a:tr h="395719">
                <a:tc>
                  <a:txBody>
                    <a:bodyPr/>
                    <a:lstStyle/>
                    <a:p>
                      <a:pPr algn="ctr">
                        <a:lnSpc>
                          <a:spcPct val="70000"/>
                        </a:lnSpc>
                        <a:spcAft>
                          <a:spcPts val="0"/>
                        </a:spcAft>
                      </a:pPr>
                      <a:r>
                        <a:rPr lang="en-US" sz="1800" dirty="0">
                          <a:solidFill>
                            <a:srgbClr val="000000"/>
                          </a:solidFill>
                          <a:effectLst/>
                          <a:latin typeface="Times New Roman" pitchFamily="18" charset="0"/>
                          <a:ea typeface="Times New Roman" panose="02020603050405020304" pitchFamily="18" charset="0"/>
                          <a:cs typeface="Times New Roman" pitchFamily="18" charset="0"/>
                        </a:rPr>
                        <a:t>Name</a:t>
                      </a:r>
                      <a:endParaRPr lang="en-US" sz="1800" dirty="0">
                        <a:effectLst/>
                        <a:latin typeface="Times New Roman" pitchFamily="18" charset="0"/>
                        <a:ea typeface="Times New Roman" panose="02020603050405020304" pitchFamily="18" charset="0"/>
                        <a:cs typeface="Times New Roman" pitchFamily="18" charset="0"/>
                      </a:endParaRPr>
                    </a:p>
                  </a:txBody>
                  <a:tcPr marL="68580" marR="68580" marT="0" marB="0" anchor="ctr"/>
                </a:tc>
                <a:tc>
                  <a:txBody>
                    <a:bodyPr/>
                    <a:lstStyle/>
                    <a:p>
                      <a:pPr algn="ctr">
                        <a:lnSpc>
                          <a:spcPct val="70000"/>
                        </a:lnSpc>
                        <a:spcAft>
                          <a:spcPts val="0"/>
                        </a:spcAft>
                      </a:pPr>
                      <a:r>
                        <a:rPr lang="en-US" sz="1800" dirty="0" smtClean="0">
                          <a:solidFill>
                            <a:srgbClr val="000000"/>
                          </a:solidFill>
                          <a:effectLst/>
                          <a:latin typeface="Times New Roman" pitchFamily="18" charset="0"/>
                          <a:ea typeface="Times New Roman" panose="02020603050405020304" pitchFamily="18" charset="0"/>
                          <a:cs typeface="Times New Roman" pitchFamily="18" charset="0"/>
                        </a:rPr>
                        <a:t>Ruling Duration</a:t>
                      </a:r>
                      <a:endParaRPr lang="en-US" sz="1800" dirty="0">
                        <a:effectLst/>
                        <a:latin typeface="Times New Roman" pitchFamily="18" charset="0"/>
                        <a:ea typeface="Times New Roman" panose="02020603050405020304" pitchFamily="18" charset="0"/>
                        <a:cs typeface="Times New Roman" pitchFamily="18" charset="0"/>
                      </a:endParaRPr>
                    </a:p>
                  </a:txBody>
                  <a:tcPr marL="68580" marR="68580" marT="0" marB="0" anchor="ctr"/>
                </a:tc>
                <a:tc>
                  <a:txBody>
                    <a:bodyPr/>
                    <a:lstStyle/>
                    <a:p>
                      <a:pPr algn="ctr">
                        <a:lnSpc>
                          <a:spcPct val="70000"/>
                        </a:lnSpc>
                        <a:spcAft>
                          <a:spcPts val="0"/>
                        </a:spcAft>
                      </a:pPr>
                      <a:r>
                        <a:rPr lang="en-US" sz="1800" dirty="0">
                          <a:solidFill>
                            <a:srgbClr val="000000"/>
                          </a:solidFill>
                          <a:effectLst/>
                          <a:latin typeface="Times New Roman" pitchFamily="18" charset="0"/>
                          <a:ea typeface="Times New Roman" panose="02020603050405020304" pitchFamily="18" charset="0"/>
                          <a:cs typeface="Times New Roman" pitchFamily="18" charset="0"/>
                        </a:rPr>
                        <a:t>Notes</a:t>
                      </a:r>
                      <a:endParaRPr lang="en-US" sz="1800" dirty="0">
                        <a:effectLst/>
                        <a:latin typeface="Times New Roman" pitchFamily="18" charset="0"/>
                        <a:ea typeface="Times New Roman" panose="02020603050405020304" pitchFamily="18" charset="0"/>
                        <a:cs typeface="Times New Roman" pitchFamily="18" charset="0"/>
                      </a:endParaRPr>
                    </a:p>
                  </a:txBody>
                  <a:tcPr marL="68580" marR="68580" marT="0" marB="0" anchor="ctr"/>
                </a:tc>
                <a:extLst>
                  <a:ext uri="{0D108BD9-81ED-4DB2-BD59-A6C34878D82A}">
                    <a16:rowId xmlns:a16="http://schemas.microsoft.com/office/drawing/2014/main" xmlns="" val="1653032080"/>
                  </a:ext>
                </a:extLst>
              </a:tr>
              <a:tr h="590741">
                <a:tc>
                  <a:txBody>
                    <a:bodyPr/>
                    <a:lstStyle/>
                    <a:p>
                      <a:pPr algn="ctr">
                        <a:lnSpc>
                          <a:spcPct val="70000"/>
                        </a:lnSpc>
                        <a:spcAft>
                          <a:spcPts val="0"/>
                        </a:spcAft>
                      </a:pPr>
                      <a:r>
                        <a:rPr lang="en-US" sz="1800" dirty="0">
                          <a:solidFill>
                            <a:srgbClr val="000000"/>
                          </a:solidFill>
                          <a:effectLst/>
                          <a:latin typeface="Times New Roman" pitchFamily="18" charset="0"/>
                          <a:ea typeface="Times New Roman" panose="02020603050405020304" pitchFamily="18" charset="0"/>
                          <a:cs typeface="Times New Roman" pitchFamily="18" charset="0"/>
                        </a:rPr>
                        <a:t>Shamsuddin Ilyas Shah </a:t>
                      </a:r>
                      <a:endParaRPr lang="en-US" sz="1800" dirty="0">
                        <a:effectLst/>
                        <a:latin typeface="Times New Roman" pitchFamily="18" charset="0"/>
                        <a:ea typeface="Times New Roman" panose="02020603050405020304" pitchFamily="18" charset="0"/>
                        <a:cs typeface="Times New Roman" pitchFamily="18" charset="0"/>
                      </a:endParaRPr>
                    </a:p>
                  </a:txBody>
                  <a:tcPr marL="68580" marR="68580" marT="0" marB="0" anchor="ctr"/>
                </a:tc>
                <a:tc>
                  <a:txBody>
                    <a:bodyPr/>
                    <a:lstStyle/>
                    <a:p>
                      <a:pPr algn="ctr">
                        <a:lnSpc>
                          <a:spcPct val="70000"/>
                        </a:lnSpc>
                        <a:spcAft>
                          <a:spcPts val="0"/>
                        </a:spcAft>
                      </a:pPr>
                      <a:r>
                        <a:rPr lang="en-US" sz="1800">
                          <a:solidFill>
                            <a:srgbClr val="000000"/>
                          </a:solidFill>
                          <a:effectLst/>
                          <a:latin typeface="Times New Roman" pitchFamily="18" charset="0"/>
                          <a:ea typeface="Times New Roman" panose="02020603050405020304" pitchFamily="18" charset="0"/>
                          <a:cs typeface="Times New Roman" pitchFamily="18" charset="0"/>
                        </a:rPr>
                        <a:t>1342–1358 </a:t>
                      </a:r>
                      <a:endParaRPr lang="en-US" sz="1800">
                        <a:effectLst/>
                        <a:latin typeface="Times New Roman" pitchFamily="18" charset="0"/>
                        <a:ea typeface="Times New Roman" panose="02020603050405020304" pitchFamily="18" charset="0"/>
                        <a:cs typeface="Times New Roman" pitchFamily="18" charset="0"/>
                      </a:endParaRPr>
                    </a:p>
                  </a:txBody>
                  <a:tcPr marL="68580" marR="68580" marT="0" marB="0" anchor="ctr"/>
                </a:tc>
                <a:tc>
                  <a:txBody>
                    <a:bodyPr/>
                    <a:lstStyle/>
                    <a:p>
                      <a:pPr algn="ctr">
                        <a:lnSpc>
                          <a:spcPct val="70000"/>
                        </a:lnSpc>
                        <a:spcAft>
                          <a:spcPts val="0"/>
                        </a:spcAft>
                      </a:pPr>
                      <a:r>
                        <a:rPr lang="en-US" sz="1800" dirty="0">
                          <a:solidFill>
                            <a:srgbClr val="000000"/>
                          </a:solidFill>
                          <a:effectLst/>
                          <a:latin typeface="Times New Roman" pitchFamily="18" charset="0"/>
                          <a:ea typeface="Times New Roman" panose="02020603050405020304" pitchFamily="18" charset="0"/>
                          <a:cs typeface="Times New Roman" pitchFamily="18" charset="0"/>
                        </a:rPr>
                        <a:t>Became the first sole ruler of whole Bengal comprising </a:t>
                      </a:r>
                      <a:r>
                        <a:rPr lang="en-US" sz="1800" dirty="0" err="1">
                          <a:solidFill>
                            <a:srgbClr val="000000"/>
                          </a:solidFill>
                          <a:effectLst/>
                          <a:latin typeface="Times New Roman" pitchFamily="18" charset="0"/>
                          <a:ea typeface="Times New Roman" panose="02020603050405020304" pitchFamily="18" charset="0"/>
                          <a:cs typeface="Times New Roman" pitchFamily="18" charset="0"/>
                        </a:rPr>
                        <a:t>Sonargaon</a:t>
                      </a:r>
                      <a:r>
                        <a:rPr lang="en-US" sz="1800" dirty="0">
                          <a:solidFill>
                            <a:srgbClr val="000000"/>
                          </a:solidFill>
                          <a:effectLst/>
                          <a:latin typeface="Times New Roman" pitchFamily="18" charset="0"/>
                          <a:ea typeface="Times New Roman" panose="02020603050405020304" pitchFamily="18" charset="0"/>
                          <a:cs typeface="Times New Roman" pitchFamily="18" charset="0"/>
                        </a:rPr>
                        <a:t>, </a:t>
                      </a:r>
                      <a:r>
                        <a:rPr lang="en-US" sz="1800" dirty="0" err="1">
                          <a:solidFill>
                            <a:srgbClr val="000000"/>
                          </a:solidFill>
                          <a:effectLst/>
                          <a:latin typeface="Times New Roman" pitchFamily="18" charset="0"/>
                          <a:ea typeface="Times New Roman" panose="02020603050405020304" pitchFamily="18" charset="0"/>
                          <a:cs typeface="Times New Roman" pitchFamily="18" charset="0"/>
                        </a:rPr>
                        <a:t>Satgaon</a:t>
                      </a:r>
                      <a:r>
                        <a:rPr lang="en-US" sz="1800" dirty="0">
                          <a:solidFill>
                            <a:srgbClr val="000000"/>
                          </a:solidFill>
                          <a:effectLst/>
                          <a:latin typeface="Times New Roman" pitchFamily="18" charset="0"/>
                          <a:ea typeface="Times New Roman" panose="02020603050405020304" pitchFamily="18" charset="0"/>
                          <a:cs typeface="Times New Roman" pitchFamily="18" charset="0"/>
                        </a:rPr>
                        <a:t> and </a:t>
                      </a:r>
                      <a:r>
                        <a:rPr lang="en-US" sz="1800" dirty="0" err="1">
                          <a:solidFill>
                            <a:srgbClr val="000000"/>
                          </a:solidFill>
                          <a:effectLst/>
                          <a:latin typeface="Times New Roman" pitchFamily="18" charset="0"/>
                          <a:ea typeface="Times New Roman" panose="02020603050405020304" pitchFamily="18" charset="0"/>
                          <a:cs typeface="Times New Roman" pitchFamily="18" charset="0"/>
                        </a:rPr>
                        <a:t>Lakhnauti</a:t>
                      </a:r>
                      <a:r>
                        <a:rPr lang="en-US" sz="1800" dirty="0">
                          <a:solidFill>
                            <a:srgbClr val="000000"/>
                          </a:solidFill>
                          <a:effectLst/>
                          <a:latin typeface="Times New Roman" pitchFamily="18" charset="0"/>
                          <a:ea typeface="Times New Roman" panose="02020603050405020304" pitchFamily="18" charset="0"/>
                          <a:cs typeface="Times New Roman" pitchFamily="18" charset="0"/>
                        </a:rPr>
                        <a:t>. </a:t>
                      </a:r>
                      <a:endParaRPr lang="en-US" sz="1800" dirty="0">
                        <a:effectLst/>
                        <a:latin typeface="Times New Roman" pitchFamily="18" charset="0"/>
                        <a:ea typeface="Times New Roman" panose="02020603050405020304" pitchFamily="18" charset="0"/>
                        <a:cs typeface="Times New Roman" pitchFamily="18" charset="0"/>
                      </a:endParaRPr>
                    </a:p>
                  </a:txBody>
                  <a:tcPr marL="68580" marR="68580" marT="0" marB="0" anchor="ctr"/>
                </a:tc>
                <a:extLst>
                  <a:ext uri="{0D108BD9-81ED-4DB2-BD59-A6C34878D82A}">
                    <a16:rowId xmlns:a16="http://schemas.microsoft.com/office/drawing/2014/main" xmlns="" val="2779971257"/>
                  </a:ext>
                </a:extLst>
              </a:tr>
              <a:tr h="568152">
                <a:tc>
                  <a:txBody>
                    <a:bodyPr/>
                    <a:lstStyle/>
                    <a:p>
                      <a:pPr algn="ctr">
                        <a:lnSpc>
                          <a:spcPct val="70000"/>
                        </a:lnSpc>
                        <a:spcAft>
                          <a:spcPts val="0"/>
                        </a:spcAft>
                      </a:pPr>
                      <a:r>
                        <a:rPr lang="en-US" sz="1800" dirty="0">
                          <a:solidFill>
                            <a:srgbClr val="000000"/>
                          </a:solidFill>
                          <a:effectLst/>
                          <a:latin typeface="Times New Roman" pitchFamily="18" charset="0"/>
                          <a:ea typeface="Times New Roman" panose="02020603050405020304" pitchFamily="18" charset="0"/>
                          <a:cs typeface="Times New Roman" pitchFamily="18" charset="0"/>
                        </a:rPr>
                        <a:t>Sikandar Shah </a:t>
                      </a:r>
                      <a:endParaRPr lang="en-US" sz="1800" dirty="0">
                        <a:effectLst/>
                        <a:latin typeface="Times New Roman" pitchFamily="18" charset="0"/>
                        <a:ea typeface="Times New Roman" panose="02020603050405020304" pitchFamily="18" charset="0"/>
                        <a:cs typeface="Times New Roman" pitchFamily="18" charset="0"/>
                      </a:endParaRPr>
                    </a:p>
                  </a:txBody>
                  <a:tcPr marL="68580" marR="68580" marT="0" marB="0" anchor="ctr"/>
                </a:tc>
                <a:tc>
                  <a:txBody>
                    <a:bodyPr/>
                    <a:lstStyle/>
                    <a:p>
                      <a:pPr algn="ctr">
                        <a:lnSpc>
                          <a:spcPct val="70000"/>
                        </a:lnSpc>
                        <a:spcAft>
                          <a:spcPts val="0"/>
                        </a:spcAft>
                      </a:pPr>
                      <a:r>
                        <a:rPr lang="en-US" sz="1800">
                          <a:solidFill>
                            <a:srgbClr val="000000"/>
                          </a:solidFill>
                          <a:effectLst/>
                          <a:latin typeface="Times New Roman" pitchFamily="18" charset="0"/>
                          <a:ea typeface="Times New Roman" panose="02020603050405020304" pitchFamily="18" charset="0"/>
                          <a:cs typeface="Times New Roman" pitchFamily="18" charset="0"/>
                        </a:rPr>
                        <a:t>1358–1390 </a:t>
                      </a:r>
                      <a:endParaRPr lang="en-US" sz="1800">
                        <a:effectLst/>
                        <a:latin typeface="Times New Roman" pitchFamily="18" charset="0"/>
                        <a:ea typeface="Times New Roman" panose="02020603050405020304" pitchFamily="18" charset="0"/>
                        <a:cs typeface="Times New Roman" pitchFamily="18" charset="0"/>
                      </a:endParaRPr>
                    </a:p>
                  </a:txBody>
                  <a:tcPr marL="68580" marR="68580" marT="0" marB="0" anchor="ctr"/>
                </a:tc>
                <a:tc>
                  <a:txBody>
                    <a:bodyPr/>
                    <a:lstStyle/>
                    <a:p>
                      <a:pPr algn="ctr">
                        <a:lnSpc>
                          <a:spcPct val="70000"/>
                        </a:lnSpc>
                        <a:spcAft>
                          <a:spcPts val="0"/>
                        </a:spcAft>
                      </a:pPr>
                      <a:r>
                        <a:rPr lang="en-US" sz="1800" dirty="0">
                          <a:solidFill>
                            <a:srgbClr val="000000"/>
                          </a:solidFill>
                          <a:effectLst/>
                          <a:latin typeface="Times New Roman" pitchFamily="18" charset="0"/>
                          <a:ea typeface="Times New Roman" panose="02020603050405020304" pitchFamily="18" charset="0"/>
                          <a:cs typeface="Times New Roman" pitchFamily="18" charset="0"/>
                        </a:rPr>
                        <a:t>Assassinated by his son and successor, </a:t>
                      </a:r>
                      <a:r>
                        <a:rPr lang="en-US" sz="1800" dirty="0" err="1">
                          <a:solidFill>
                            <a:srgbClr val="000000"/>
                          </a:solidFill>
                          <a:effectLst/>
                          <a:latin typeface="Times New Roman" pitchFamily="18" charset="0"/>
                          <a:ea typeface="Times New Roman" panose="02020603050405020304" pitchFamily="18" charset="0"/>
                          <a:cs typeface="Times New Roman" pitchFamily="18" charset="0"/>
                        </a:rPr>
                        <a:t>Ghiyasuddin</a:t>
                      </a:r>
                      <a:r>
                        <a:rPr lang="en-US" sz="1800" dirty="0">
                          <a:solidFill>
                            <a:srgbClr val="000000"/>
                          </a:solidFill>
                          <a:effectLst/>
                          <a:latin typeface="Times New Roman" pitchFamily="18" charset="0"/>
                          <a:ea typeface="Times New Roman" panose="02020603050405020304" pitchFamily="18" charset="0"/>
                          <a:cs typeface="Times New Roman" pitchFamily="18" charset="0"/>
                        </a:rPr>
                        <a:t> </a:t>
                      </a:r>
                      <a:r>
                        <a:rPr lang="en-US" sz="1800" dirty="0" err="1">
                          <a:solidFill>
                            <a:srgbClr val="000000"/>
                          </a:solidFill>
                          <a:effectLst/>
                          <a:latin typeface="Times New Roman" pitchFamily="18" charset="0"/>
                          <a:ea typeface="Times New Roman" panose="02020603050405020304" pitchFamily="18" charset="0"/>
                          <a:cs typeface="Times New Roman" pitchFamily="18" charset="0"/>
                        </a:rPr>
                        <a:t>Azam</a:t>
                      </a:r>
                      <a:r>
                        <a:rPr lang="en-US" sz="1800" dirty="0">
                          <a:solidFill>
                            <a:srgbClr val="000000"/>
                          </a:solidFill>
                          <a:effectLst/>
                          <a:latin typeface="Times New Roman" pitchFamily="18" charset="0"/>
                          <a:ea typeface="Times New Roman" panose="02020603050405020304" pitchFamily="18" charset="0"/>
                          <a:cs typeface="Times New Roman" pitchFamily="18" charset="0"/>
                        </a:rPr>
                        <a:t> Shah </a:t>
                      </a:r>
                      <a:endParaRPr lang="en-US" sz="1800" dirty="0">
                        <a:effectLst/>
                        <a:latin typeface="Times New Roman" pitchFamily="18" charset="0"/>
                        <a:ea typeface="Times New Roman" panose="02020603050405020304" pitchFamily="18" charset="0"/>
                        <a:cs typeface="Times New Roman" pitchFamily="18" charset="0"/>
                      </a:endParaRPr>
                    </a:p>
                  </a:txBody>
                  <a:tcPr marL="68580" marR="68580" marT="0" marB="0" anchor="ctr"/>
                </a:tc>
                <a:extLst>
                  <a:ext uri="{0D108BD9-81ED-4DB2-BD59-A6C34878D82A}">
                    <a16:rowId xmlns:a16="http://schemas.microsoft.com/office/drawing/2014/main" xmlns="" val="3502085202"/>
                  </a:ext>
                </a:extLst>
              </a:tr>
              <a:tr h="384029">
                <a:tc>
                  <a:txBody>
                    <a:bodyPr/>
                    <a:lstStyle/>
                    <a:p>
                      <a:pPr algn="ctr">
                        <a:lnSpc>
                          <a:spcPct val="70000"/>
                        </a:lnSpc>
                        <a:spcAft>
                          <a:spcPts val="0"/>
                        </a:spcAft>
                      </a:pPr>
                      <a:r>
                        <a:rPr lang="en-US" sz="1800" dirty="0" err="1">
                          <a:solidFill>
                            <a:srgbClr val="000000"/>
                          </a:solidFill>
                          <a:effectLst/>
                          <a:latin typeface="Times New Roman" pitchFamily="18" charset="0"/>
                          <a:ea typeface="Times New Roman" panose="02020603050405020304" pitchFamily="18" charset="0"/>
                          <a:cs typeface="Times New Roman" pitchFamily="18" charset="0"/>
                        </a:rPr>
                        <a:t>Ghiyasuddin</a:t>
                      </a:r>
                      <a:r>
                        <a:rPr lang="en-US" sz="1800" dirty="0">
                          <a:solidFill>
                            <a:srgbClr val="000000"/>
                          </a:solidFill>
                          <a:effectLst/>
                          <a:latin typeface="Times New Roman" pitchFamily="18" charset="0"/>
                          <a:ea typeface="Times New Roman" panose="02020603050405020304" pitchFamily="18" charset="0"/>
                          <a:cs typeface="Times New Roman" pitchFamily="18" charset="0"/>
                        </a:rPr>
                        <a:t> </a:t>
                      </a:r>
                      <a:r>
                        <a:rPr lang="en-US" sz="1800" dirty="0" err="1">
                          <a:solidFill>
                            <a:srgbClr val="000000"/>
                          </a:solidFill>
                          <a:effectLst/>
                          <a:latin typeface="Times New Roman" pitchFamily="18" charset="0"/>
                          <a:ea typeface="Times New Roman" panose="02020603050405020304" pitchFamily="18" charset="0"/>
                          <a:cs typeface="Times New Roman" pitchFamily="18" charset="0"/>
                        </a:rPr>
                        <a:t>Azam</a:t>
                      </a:r>
                      <a:r>
                        <a:rPr lang="en-US" sz="1800" dirty="0">
                          <a:solidFill>
                            <a:srgbClr val="000000"/>
                          </a:solidFill>
                          <a:effectLst/>
                          <a:latin typeface="Times New Roman" pitchFamily="18" charset="0"/>
                          <a:ea typeface="Times New Roman" panose="02020603050405020304" pitchFamily="18" charset="0"/>
                          <a:cs typeface="Times New Roman" pitchFamily="18" charset="0"/>
                        </a:rPr>
                        <a:t> Shah </a:t>
                      </a:r>
                      <a:endParaRPr lang="en-US" sz="1800" dirty="0">
                        <a:effectLst/>
                        <a:latin typeface="Times New Roman" pitchFamily="18" charset="0"/>
                        <a:ea typeface="Times New Roman" panose="02020603050405020304" pitchFamily="18" charset="0"/>
                        <a:cs typeface="Times New Roman" pitchFamily="18" charset="0"/>
                      </a:endParaRPr>
                    </a:p>
                  </a:txBody>
                  <a:tcPr marL="68580" marR="68580" marT="0" marB="0" anchor="ctr"/>
                </a:tc>
                <a:tc>
                  <a:txBody>
                    <a:bodyPr/>
                    <a:lstStyle/>
                    <a:p>
                      <a:pPr algn="ctr">
                        <a:lnSpc>
                          <a:spcPct val="70000"/>
                        </a:lnSpc>
                        <a:spcAft>
                          <a:spcPts val="0"/>
                        </a:spcAft>
                      </a:pPr>
                      <a:r>
                        <a:rPr lang="en-US" sz="1800">
                          <a:solidFill>
                            <a:srgbClr val="000000"/>
                          </a:solidFill>
                          <a:effectLst/>
                          <a:latin typeface="Times New Roman" pitchFamily="18" charset="0"/>
                          <a:ea typeface="Times New Roman" panose="02020603050405020304" pitchFamily="18" charset="0"/>
                          <a:cs typeface="Times New Roman" pitchFamily="18" charset="0"/>
                        </a:rPr>
                        <a:t>1390–1411 </a:t>
                      </a:r>
                      <a:endParaRPr lang="en-US" sz="1800">
                        <a:effectLst/>
                        <a:latin typeface="Times New Roman" pitchFamily="18" charset="0"/>
                        <a:ea typeface="Times New Roman" panose="02020603050405020304" pitchFamily="18" charset="0"/>
                        <a:cs typeface="Times New Roman" pitchFamily="18" charset="0"/>
                      </a:endParaRPr>
                    </a:p>
                  </a:txBody>
                  <a:tcPr marL="68580" marR="68580" marT="0" marB="0" anchor="ctr"/>
                </a:tc>
                <a:tc>
                  <a:txBody>
                    <a:bodyPr/>
                    <a:lstStyle/>
                    <a:p>
                      <a:pPr algn="ctr">
                        <a:lnSpc>
                          <a:spcPct val="70000"/>
                        </a:lnSpc>
                        <a:spcAft>
                          <a:spcPts val="0"/>
                        </a:spcAft>
                      </a:pPr>
                      <a:r>
                        <a:rPr lang="en-US" sz="1800" dirty="0">
                          <a:solidFill>
                            <a:srgbClr val="000000"/>
                          </a:solidFill>
                          <a:effectLst/>
                          <a:latin typeface="Times New Roman" pitchFamily="18" charset="0"/>
                          <a:ea typeface="Times New Roman" panose="02020603050405020304" pitchFamily="18" charset="0"/>
                          <a:cs typeface="Times New Roman" pitchFamily="18" charset="0"/>
                        </a:rPr>
                        <a:t> </a:t>
                      </a:r>
                      <a:endParaRPr lang="en-US" sz="1800" dirty="0">
                        <a:effectLst/>
                        <a:latin typeface="Times New Roman" pitchFamily="18" charset="0"/>
                        <a:ea typeface="Times New Roman" panose="02020603050405020304" pitchFamily="18" charset="0"/>
                        <a:cs typeface="Times New Roman" pitchFamily="18" charset="0"/>
                      </a:endParaRPr>
                    </a:p>
                  </a:txBody>
                  <a:tcPr marL="68580" marR="68580" marT="0" marB="0" anchor="ctr"/>
                </a:tc>
                <a:extLst>
                  <a:ext uri="{0D108BD9-81ED-4DB2-BD59-A6C34878D82A}">
                    <a16:rowId xmlns:a16="http://schemas.microsoft.com/office/drawing/2014/main" xmlns="" val="2050457382"/>
                  </a:ext>
                </a:extLst>
              </a:tr>
              <a:tr h="384029">
                <a:tc>
                  <a:txBody>
                    <a:bodyPr/>
                    <a:lstStyle/>
                    <a:p>
                      <a:pPr algn="ctr">
                        <a:lnSpc>
                          <a:spcPct val="70000"/>
                        </a:lnSpc>
                        <a:spcAft>
                          <a:spcPts val="0"/>
                        </a:spcAft>
                      </a:pPr>
                      <a:r>
                        <a:rPr lang="en-US" sz="1800">
                          <a:solidFill>
                            <a:srgbClr val="000000"/>
                          </a:solidFill>
                          <a:effectLst/>
                          <a:latin typeface="Times New Roman" pitchFamily="18" charset="0"/>
                          <a:ea typeface="Times New Roman" panose="02020603050405020304" pitchFamily="18" charset="0"/>
                          <a:cs typeface="Times New Roman" pitchFamily="18" charset="0"/>
                        </a:rPr>
                        <a:t>Saifuddin Hamza Shah </a:t>
                      </a:r>
                      <a:endParaRPr lang="en-US" sz="1800">
                        <a:effectLst/>
                        <a:latin typeface="Times New Roman" pitchFamily="18" charset="0"/>
                        <a:ea typeface="Times New Roman" panose="02020603050405020304" pitchFamily="18" charset="0"/>
                        <a:cs typeface="Times New Roman" pitchFamily="18" charset="0"/>
                      </a:endParaRPr>
                    </a:p>
                  </a:txBody>
                  <a:tcPr marL="68580" marR="68580" marT="0" marB="0" anchor="ctr"/>
                </a:tc>
                <a:tc>
                  <a:txBody>
                    <a:bodyPr/>
                    <a:lstStyle/>
                    <a:p>
                      <a:pPr algn="ctr">
                        <a:lnSpc>
                          <a:spcPct val="70000"/>
                        </a:lnSpc>
                        <a:spcAft>
                          <a:spcPts val="0"/>
                        </a:spcAft>
                      </a:pPr>
                      <a:r>
                        <a:rPr lang="en-US" sz="1800">
                          <a:solidFill>
                            <a:srgbClr val="000000"/>
                          </a:solidFill>
                          <a:effectLst/>
                          <a:latin typeface="Times New Roman" pitchFamily="18" charset="0"/>
                          <a:ea typeface="Times New Roman" panose="02020603050405020304" pitchFamily="18" charset="0"/>
                          <a:cs typeface="Times New Roman" pitchFamily="18" charset="0"/>
                        </a:rPr>
                        <a:t>1411–1413 </a:t>
                      </a:r>
                      <a:endParaRPr lang="en-US" sz="1800">
                        <a:effectLst/>
                        <a:latin typeface="Times New Roman" pitchFamily="18" charset="0"/>
                        <a:ea typeface="Times New Roman" panose="02020603050405020304" pitchFamily="18" charset="0"/>
                        <a:cs typeface="Times New Roman" pitchFamily="18" charset="0"/>
                      </a:endParaRPr>
                    </a:p>
                  </a:txBody>
                  <a:tcPr marL="68580" marR="68580" marT="0" marB="0" anchor="ctr"/>
                </a:tc>
                <a:tc>
                  <a:txBody>
                    <a:bodyPr/>
                    <a:lstStyle/>
                    <a:p>
                      <a:pPr algn="ctr">
                        <a:lnSpc>
                          <a:spcPct val="70000"/>
                        </a:lnSpc>
                        <a:spcAft>
                          <a:spcPts val="0"/>
                        </a:spcAft>
                      </a:pPr>
                      <a:r>
                        <a:rPr lang="en-US" sz="1800" dirty="0">
                          <a:solidFill>
                            <a:srgbClr val="000000"/>
                          </a:solidFill>
                          <a:effectLst/>
                          <a:latin typeface="Times New Roman" pitchFamily="18" charset="0"/>
                          <a:ea typeface="Times New Roman" panose="02020603050405020304" pitchFamily="18" charset="0"/>
                          <a:cs typeface="Times New Roman" pitchFamily="18" charset="0"/>
                        </a:rPr>
                        <a:t> </a:t>
                      </a:r>
                      <a:endParaRPr lang="en-US" sz="1800" dirty="0">
                        <a:effectLst/>
                        <a:latin typeface="Times New Roman" pitchFamily="18" charset="0"/>
                        <a:ea typeface="Times New Roman" panose="02020603050405020304" pitchFamily="18" charset="0"/>
                        <a:cs typeface="Times New Roman" pitchFamily="18" charset="0"/>
                      </a:endParaRPr>
                    </a:p>
                  </a:txBody>
                  <a:tcPr marL="68580" marR="68580" marT="0" marB="0" anchor="ctr"/>
                </a:tc>
                <a:extLst>
                  <a:ext uri="{0D108BD9-81ED-4DB2-BD59-A6C34878D82A}">
                    <a16:rowId xmlns:a16="http://schemas.microsoft.com/office/drawing/2014/main" xmlns="" val="434510867"/>
                  </a:ext>
                </a:extLst>
              </a:tr>
              <a:tr h="852228">
                <a:tc>
                  <a:txBody>
                    <a:bodyPr/>
                    <a:lstStyle/>
                    <a:p>
                      <a:pPr algn="ctr">
                        <a:lnSpc>
                          <a:spcPct val="70000"/>
                        </a:lnSpc>
                        <a:spcAft>
                          <a:spcPts val="0"/>
                        </a:spcAft>
                      </a:pPr>
                      <a:r>
                        <a:rPr lang="en-US" sz="1800">
                          <a:solidFill>
                            <a:srgbClr val="000000"/>
                          </a:solidFill>
                          <a:effectLst/>
                          <a:latin typeface="Times New Roman" pitchFamily="18" charset="0"/>
                          <a:ea typeface="Times New Roman" panose="02020603050405020304" pitchFamily="18" charset="0"/>
                          <a:cs typeface="Times New Roman" pitchFamily="18" charset="0"/>
                        </a:rPr>
                        <a:t>Muhammad Shah bin Hamza Shah </a:t>
                      </a:r>
                      <a:endParaRPr lang="en-US" sz="1800">
                        <a:effectLst/>
                        <a:latin typeface="Times New Roman" pitchFamily="18" charset="0"/>
                        <a:ea typeface="Times New Roman" panose="02020603050405020304" pitchFamily="18" charset="0"/>
                        <a:cs typeface="Times New Roman" pitchFamily="18" charset="0"/>
                      </a:endParaRPr>
                    </a:p>
                  </a:txBody>
                  <a:tcPr marL="68580" marR="68580" marT="0" marB="0" anchor="ctr"/>
                </a:tc>
                <a:tc>
                  <a:txBody>
                    <a:bodyPr/>
                    <a:lstStyle/>
                    <a:p>
                      <a:pPr algn="ctr">
                        <a:lnSpc>
                          <a:spcPct val="70000"/>
                        </a:lnSpc>
                        <a:spcAft>
                          <a:spcPts val="0"/>
                        </a:spcAft>
                      </a:pPr>
                      <a:r>
                        <a:rPr lang="en-US" sz="1800">
                          <a:solidFill>
                            <a:srgbClr val="000000"/>
                          </a:solidFill>
                          <a:effectLst/>
                          <a:latin typeface="Times New Roman" pitchFamily="18" charset="0"/>
                          <a:ea typeface="Times New Roman" panose="02020603050405020304" pitchFamily="18" charset="0"/>
                          <a:cs typeface="Times New Roman" pitchFamily="18" charset="0"/>
                        </a:rPr>
                        <a:t>1413 </a:t>
                      </a:r>
                      <a:endParaRPr lang="en-US" sz="1800">
                        <a:effectLst/>
                        <a:latin typeface="Times New Roman" pitchFamily="18" charset="0"/>
                        <a:ea typeface="Times New Roman" panose="02020603050405020304" pitchFamily="18" charset="0"/>
                        <a:cs typeface="Times New Roman" pitchFamily="18" charset="0"/>
                      </a:endParaRPr>
                    </a:p>
                  </a:txBody>
                  <a:tcPr marL="68580" marR="68580" marT="0" marB="0" anchor="ctr"/>
                </a:tc>
                <a:tc>
                  <a:txBody>
                    <a:bodyPr/>
                    <a:lstStyle/>
                    <a:p>
                      <a:pPr algn="ctr">
                        <a:lnSpc>
                          <a:spcPct val="70000"/>
                        </a:lnSpc>
                        <a:spcAft>
                          <a:spcPts val="0"/>
                        </a:spcAft>
                      </a:pPr>
                      <a:r>
                        <a:rPr lang="en-US" sz="1800" dirty="0">
                          <a:solidFill>
                            <a:srgbClr val="000000"/>
                          </a:solidFill>
                          <a:effectLst/>
                          <a:latin typeface="Times New Roman" pitchFamily="18" charset="0"/>
                          <a:ea typeface="Times New Roman" panose="02020603050405020304" pitchFamily="18" charset="0"/>
                          <a:cs typeface="Times New Roman" pitchFamily="18" charset="0"/>
                        </a:rPr>
                        <a:t>Assassinated by his father's slave </a:t>
                      </a:r>
                      <a:r>
                        <a:rPr lang="en-US" sz="1800" dirty="0" err="1">
                          <a:solidFill>
                            <a:srgbClr val="000000"/>
                          </a:solidFill>
                          <a:effectLst/>
                          <a:latin typeface="Times New Roman" pitchFamily="18" charset="0"/>
                          <a:ea typeface="Times New Roman" panose="02020603050405020304" pitchFamily="18" charset="0"/>
                          <a:cs typeface="Times New Roman" pitchFamily="18" charset="0"/>
                        </a:rPr>
                        <a:t>Shihabuddin</a:t>
                      </a:r>
                      <a:r>
                        <a:rPr lang="en-US" sz="1800" dirty="0">
                          <a:solidFill>
                            <a:srgbClr val="000000"/>
                          </a:solidFill>
                          <a:effectLst/>
                          <a:latin typeface="Times New Roman" pitchFamily="18" charset="0"/>
                          <a:ea typeface="Times New Roman" panose="02020603050405020304" pitchFamily="18" charset="0"/>
                          <a:cs typeface="Times New Roman" pitchFamily="18" charset="0"/>
                        </a:rPr>
                        <a:t> </a:t>
                      </a:r>
                      <a:r>
                        <a:rPr lang="en-US" sz="1800" dirty="0" err="1">
                          <a:solidFill>
                            <a:srgbClr val="000000"/>
                          </a:solidFill>
                          <a:effectLst/>
                          <a:latin typeface="Times New Roman" pitchFamily="18" charset="0"/>
                          <a:ea typeface="Times New Roman" panose="02020603050405020304" pitchFamily="18" charset="0"/>
                          <a:cs typeface="Times New Roman" pitchFamily="18" charset="0"/>
                        </a:rPr>
                        <a:t>Bayazid</a:t>
                      </a:r>
                      <a:r>
                        <a:rPr lang="en-US" sz="1800" dirty="0">
                          <a:solidFill>
                            <a:srgbClr val="000000"/>
                          </a:solidFill>
                          <a:effectLst/>
                          <a:latin typeface="Times New Roman" pitchFamily="18" charset="0"/>
                          <a:ea typeface="Times New Roman" panose="02020603050405020304" pitchFamily="18" charset="0"/>
                          <a:cs typeface="Times New Roman" pitchFamily="18" charset="0"/>
                        </a:rPr>
                        <a:t> Shah on the orders of the landlord of </a:t>
                      </a:r>
                      <a:r>
                        <a:rPr lang="en-US" sz="1800" dirty="0" err="1">
                          <a:solidFill>
                            <a:srgbClr val="000000"/>
                          </a:solidFill>
                          <a:effectLst/>
                          <a:latin typeface="Times New Roman" pitchFamily="18" charset="0"/>
                          <a:ea typeface="Times New Roman" panose="02020603050405020304" pitchFamily="18" charset="0"/>
                          <a:cs typeface="Times New Roman" pitchFamily="18" charset="0"/>
                        </a:rPr>
                        <a:t>Dinajpur</a:t>
                      </a:r>
                      <a:r>
                        <a:rPr lang="en-US" sz="1800" dirty="0">
                          <a:solidFill>
                            <a:srgbClr val="000000"/>
                          </a:solidFill>
                          <a:effectLst/>
                          <a:latin typeface="Times New Roman" pitchFamily="18" charset="0"/>
                          <a:ea typeface="Times New Roman" panose="02020603050405020304" pitchFamily="18" charset="0"/>
                          <a:cs typeface="Times New Roman" pitchFamily="18" charset="0"/>
                        </a:rPr>
                        <a:t>, Raja </a:t>
                      </a:r>
                      <a:r>
                        <a:rPr lang="en-US" sz="1800" dirty="0" err="1">
                          <a:solidFill>
                            <a:srgbClr val="000000"/>
                          </a:solidFill>
                          <a:effectLst/>
                          <a:latin typeface="Times New Roman" pitchFamily="18" charset="0"/>
                          <a:ea typeface="Times New Roman" panose="02020603050405020304" pitchFamily="18" charset="0"/>
                          <a:cs typeface="Times New Roman" pitchFamily="18" charset="0"/>
                        </a:rPr>
                        <a:t>Ganesha</a:t>
                      </a:r>
                      <a:r>
                        <a:rPr lang="en-US" sz="1800" dirty="0">
                          <a:solidFill>
                            <a:srgbClr val="000000"/>
                          </a:solidFill>
                          <a:effectLst/>
                          <a:latin typeface="Times New Roman" pitchFamily="18" charset="0"/>
                          <a:ea typeface="Times New Roman" panose="02020603050405020304" pitchFamily="18" charset="0"/>
                          <a:cs typeface="Times New Roman" pitchFamily="18" charset="0"/>
                        </a:rPr>
                        <a:t> </a:t>
                      </a:r>
                      <a:endParaRPr lang="en-US" sz="1800" dirty="0">
                        <a:effectLst/>
                        <a:latin typeface="Times New Roman" pitchFamily="18" charset="0"/>
                        <a:ea typeface="Times New Roman" panose="02020603050405020304" pitchFamily="18" charset="0"/>
                        <a:cs typeface="Times New Roman" pitchFamily="18" charset="0"/>
                      </a:endParaRPr>
                    </a:p>
                  </a:txBody>
                  <a:tcPr marL="68580" marR="68580" marT="0" marB="0" anchor="ctr"/>
                </a:tc>
                <a:extLst>
                  <a:ext uri="{0D108BD9-81ED-4DB2-BD59-A6C34878D82A}">
                    <a16:rowId xmlns:a16="http://schemas.microsoft.com/office/drawing/2014/main" xmlns="" val="1304285459"/>
                  </a:ext>
                </a:extLst>
              </a:tr>
              <a:tr h="395719">
                <a:tc>
                  <a:txBody>
                    <a:bodyPr/>
                    <a:lstStyle/>
                    <a:p>
                      <a:pPr algn="ctr">
                        <a:lnSpc>
                          <a:spcPct val="70000"/>
                        </a:lnSpc>
                        <a:spcAft>
                          <a:spcPts val="0"/>
                        </a:spcAft>
                      </a:pPr>
                      <a:r>
                        <a:rPr lang="en-US" sz="1800">
                          <a:solidFill>
                            <a:srgbClr val="000000"/>
                          </a:solidFill>
                          <a:effectLst/>
                          <a:latin typeface="Times New Roman" pitchFamily="18" charset="0"/>
                          <a:ea typeface="Times New Roman" panose="02020603050405020304" pitchFamily="18" charset="0"/>
                          <a:cs typeface="Times New Roman" pitchFamily="18" charset="0"/>
                        </a:rPr>
                        <a:t>Shihabuddin Bayazid Shah </a:t>
                      </a:r>
                      <a:endParaRPr lang="en-US" sz="1800">
                        <a:effectLst/>
                        <a:latin typeface="Times New Roman" pitchFamily="18" charset="0"/>
                        <a:ea typeface="Times New Roman" panose="02020603050405020304" pitchFamily="18" charset="0"/>
                        <a:cs typeface="Times New Roman" pitchFamily="18" charset="0"/>
                      </a:endParaRPr>
                    </a:p>
                  </a:txBody>
                  <a:tcPr marL="68580" marR="68580" marT="0" marB="0" anchor="ctr"/>
                </a:tc>
                <a:tc>
                  <a:txBody>
                    <a:bodyPr/>
                    <a:lstStyle/>
                    <a:p>
                      <a:pPr algn="ctr">
                        <a:lnSpc>
                          <a:spcPct val="70000"/>
                        </a:lnSpc>
                      </a:pPr>
                      <a:r>
                        <a:rPr lang="en-US" sz="1800">
                          <a:solidFill>
                            <a:srgbClr val="000000"/>
                          </a:solidFill>
                          <a:effectLst/>
                          <a:latin typeface="Times New Roman" pitchFamily="18" charset="0"/>
                          <a:cs typeface="Times New Roman" pitchFamily="18" charset="0"/>
                        </a:rPr>
                        <a:t>1413–1414</a:t>
                      </a:r>
                      <a:endParaRPr lang="en-US" sz="1800">
                        <a:effectLst/>
                        <a:latin typeface="Times New Roman" pitchFamily="18" charset="0"/>
                        <a:cs typeface="Times New Roman" pitchFamily="18" charset="0"/>
                      </a:endParaRPr>
                    </a:p>
                  </a:txBody>
                  <a:tcPr marL="68580" marR="68580" marT="0" marB="0" anchor="ctr"/>
                </a:tc>
                <a:tc>
                  <a:txBody>
                    <a:bodyPr/>
                    <a:lstStyle/>
                    <a:p>
                      <a:pPr algn="ctr">
                        <a:lnSpc>
                          <a:spcPct val="70000"/>
                        </a:lnSpc>
                        <a:spcAft>
                          <a:spcPts val="0"/>
                        </a:spcAft>
                      </a:pPr>
                      <a:r>
                        <a:rPr lang="en-US" sz="1800" dirty="0">
                          <a:solidFill>
                            <a:srgbClr val="000000"/>
                          </a:solidFill>
                          <a:effectLst/>
                          <a:latin typeface="Times New Roman" pitchFamily="18" charset="0"/>
                          <a:ea typeface="Times New Roman" panose="02020603050405020304" pitchFamily="18" charset="0"/>
                          <a:cs typeface="Times New Roman" pitchFamily="18" charset="0"/>
                        </a:rPr>
                        <a:t> </a:t>
                      </a:r>
                      <a:endParaRPr lang="en-US" sz="1800" dirty="0">
                        <a:effectLst/>
                        <a:latin typeface="Times New Roman" pitchFamily="18" charset="0"/>
                        <a:ea typeface="Times New Roman" panose="02020603050405020304" pitchFamily="18" charset="0"/>
                        <a:cs typeface="Times New Roman" pitchFamily="18" charset="0"/>
                      </a:endParaRPr>
                    </a:p>
                  </a:txBody>
                  <a:tcPr marL="68580" marR="68580" marT="0" marB="0" anchor="ctr"/>
                </a:tc>
                <a:extLst>
                  <a:ext uri="{0D108BD9-81ED-4DB2-BD59-A6C34878D82A}">
                    <a16:rowId xmlns:a16="http://schemas.microsoft.com/office/drawing/2014/main" xmlns="" val="4212350840"/>
                  </a:ext>
                </a:extLst>
              </a:tr>
              <a:tr h="568152">
                <a:tc>
                  <a:txBody>
                    <a:bodyPr/>
                    <a:lstStyle/>
                    <a:p>
                      <a:pPr algn="ctr">
                        <a:lnSpc>
                          <a:spcPct val="70000"/>
                        </a:lnSpc>
                        <a:spcAft>
                          <a:spcPts val="0"/>
                        </a:spcAft>
                      </a:pPr>
                      <a:r>
                        <a:rPr lang="en-US" sz="1800">
                          <a:solidFill>
                            <a:srgbClr val="000000"/>
                          </a:solidFill>
                          <a:effectLst/>
                          <a:latin typeface="Times New Roman" pitchFamily="18" charset="0"/>
                          <a:ea typeface="Times New Roman" panose="02020603050405020304" pitchFamily="18" charset="0"/>
                          <a:cs typeface="Times New Roman" pitchFamily="18" charset="0"/>
                        </a:rPr>
                        <a:t>Alauddin Firuz Shah I </a:t>
                      </a:r>
                      <a:endParaRPr lang="en-US" sz="1800">
                        <a:effectLst/>
                        <a:latin typeface="Times New Roman" pitchFamily="18" charset="0"/>
                        <a:ea typeface="Times New Roman" panose="02020603050405020304" pitchFamily="18" charset="0"/>
                        <a:cs typeface="Times New Roman" pitchFamily="18" charset="0"/>
                      </a:endParaRPr>
                    </a:p>
                  </a:txBody>
                  <a:tcPr marL="68580" marR="68580" marT="0" marB="0" anchor="ctr"/>
                </a:tc>
                <a:tc>
                  <a:txBody>
                    <a:bodyPr/>
                    <a:lstStyle/>
                    <a:p>
                      <a:pPr algn="ctr">
                        <a:lnSpc>
                          <a:spcPct val="70000"/>
                        </a:lnSpc>
                      </a:pPr>
                      <a:r>
                        <a:rPr lang="en-US" sz="1800" dirty="0">
                          <a:solidFill>
                            <a:srgbClr val="000000"/>
                          </a:solidFill>
                          <a:effectLst/>
                          <a:latin typeface="Times New Roman" pitchFamily="18" charset="0"/>
                          <a:cs typeface="Times New Roman" pitchFamily="18" charset="0"/>
                        </a:rPr>
                        <a:t>1414</a:t>
                      </a:r>
                      <a:endParaRPr lang="en-US" sz="1800" dirty="0">
                        <a:effectLst/>
                        <a:latin typeface="Times New Roman" pitchFamily="18" charset="0"/>
                        <a:cs typeface="Times New Roman" pitchFamily="18" charset="0"/>
                      </a:endParaRPr>
                    </a:p>
                  </a:txBody>
                  <a:tcPr marL="68580" marR="68580" marT="0" marB="0" anchor="ctr"/>
                </a:tc>
                <a:tc>
                  <a:txBody>
                    <a:bodyPr/>
                    <a:lstStyle/>
                    <a:p>
                      <a:pPr algn="ctr">
                        <a:lnSpc>
                          <a:spcPct val="70000"/>
                        </a:lnSpc>
                        <a:spcAft>
                          <a:spcPts val="0"/>
                        </a:spcAft>
                      </a:pPr>
                      <a:r>
                        <a:rPr lang="en-US" sz="1800" dirty="0">
                          <a:solidFill>
                            <a:srgbClr val="000000"/>
                          </a:solidFill>
                          <a:effectLst/>
                          <a:latin typeface="Times New Roman" pitchFamily="18" charset="0"/>
                          <a:ea typeface="Times New Roman" panose="02020603050405020304" pitchFamily="18" charset="0"/>
                          <a:cs typeface="Times New Roman" pitchFamily="18" charset="0"/>
                        </a:rPr>
                        <a:t>Son of </a:t>
                      </a:r>
                      <a:r>
                        <a:rPr lang="en-US" sz="1800" dirty="0" err="1">
                          <a:solidFill>
                            <a:srgbClr val="000000"/>
                          </a:solidFill>
                          <a:effectLst/>
                          <a:latin typeface="Times New Roman" pitchFamily="18" charset="0"/>
                          <a:ea typeface="Times New Roman" panose="02020603050405020304" pitchFamily="18" charset="0"/>
                          <a:cs typeface="Times New Roman" pitchFamily="18" charset="0"/>
                        </a:rPr>
                        <a:t>Shihabuddin</a:t>
                      </a:r>
                      <a:r>
                        <a:rPr lang="en-US" sz="1800" dirty="0">
                          <a:solidFill>
                            <a:srgbClr val="000000"/>
                          </a:solidFill>
                          <a:effectLst/>
                          <a:latin typeface="Times New Roman" pitchFamily="18" charset="0"/>
                          <a:ea typeface="Times New Roman" panose="02020603050405020304" pitchFamily="18" charset="0"/>
                          <a:cs typeface="Times New Roman" pitchFamily="18" charset="0"/>
                        </a:rPr>
                        <a:t> </a:t>
                      </a:r>
                      <a:r>
                        <a:rPr lang="en-US" sz="1800" dirty="0" err="1">
                          <a:solidFill>
                            <a:srgbClr val="000000"/>
                          </a:solidFill>
                          <a:effectLst/>
                          <a:latin typeface="Times New Roman" pitchFamily="18" charset="0"/>
                          <a:ea typeface="Times New Roman" panose="02020603050405020304" pitchFamily="18" charset="0"/>
                          <a:cs typeface="Times New Roman" pitchFamily="18" charset="0"/>
                        </a:rPr>
                        <a:t>Bayazid</a:t>
                      </a:r>
                      <a:r>
                        <a:rPr lang="en-US" sz="1800" dirty="0">
                          <a:solidFill>
                            <a:srgbClr val="000000"/>
                          </a:solidFill>
                          <a:effectLst/>
                          <a:latin typeface="Times New Roman" pitchFamily="18" charset="0"/>
                          <a:ea typeface="Times New Roman" panose="02020603050405020304" pitchFamily="18" charset="0"/>
                          <a:cs typeface="Times New Roman" pitchFamily="18" charset="0"/>
                        </a:rPr>
                        <a:t> Shah. Assassinated by Raja </a:t>
                      </a:r>
                      <a:r>
                        <a:rPr lang="en-US" sz="1800" dirty="0" err="1">
                          <a:solidFill>
                            <a:srgbClr val="000000"/>
                          </a:solidFill>
                          <a:effectLst/>
                          <a:latin typeface="Times New Roman" pitchFamily="18" charset="0"/>
                          <a:ea typeface="Times New Roman" panose="02020603050405020304" pitchFamily="18" charset="0"/>
                          <a:cs typeface="Times New Roman" pitchFamily="18" charset="0"/>
                        </a:rPr>
                        <a:t>Ganesha</a:t>
                      </a:r>
                      <a:r>
                        <a:rPr lang="en-US" sz="1800" dirty="0">
                          <a:solidFill>
                            <a:srgbClr val="000000"/>
                          </a:solidFill>
                          <a:effectLst/>
                          <a:latin typeface="Times New Roman" pitchFamily="18" charset="0"/>
                          <a:ea typeface="Times New Roman" panose="02020603050405020304" pitchFamily="18" charset="0"/>
                          <a:cs typeface="Times New Roman" pitchFamily="18" charset="0"/>
                        </a:rPr>
                        <a:t> </a:t>
                      </a:r>
                      <a:endParaRPr lang="en-US" sz="1800" dirty="0">
                        <a:effectLst/>
                        <a:latin typeface="Times New Roman" pitchFamily="18" charset="0"/>
                        <a:ea typeface="Times New Roman" panose="02020603050405020304" pitchFamily="18" charset="0"/>
                        <a:cs typeface="Times New Roman" pitchFamily="18" charset="0"/>
                      </a:endParaRPr>
                    </a:p>
                  </a:txBody>
                  <a:tcPr marL="68580" marR="68580" marT="0" marB="0" anchor="ctr"/>
                </a:tc>
                <a:extLst>
                  <a:ext uri="{0D108BD9-81ED-4DB2-BD59-A6C34878D82A}">
                    <a16:rowId xmlns:a16="http://schemas.microsoft.com/office/drawing/2014/main" xmlns="" val="3452722809"/>
                  </a:ext>
                </a:extLst>
              </a:tr>
            </a:tbl>
          </a:graphicData>
        </a:graphic>
      </p:graphicFrame>
      <p:sp>
        <p:nvSpPr>
          <p:cNvPr id="8" name="Rectangle 7">
            <a:extLst>
              <a:ext uri="{FF2B5EF4-FFF2-40B4-BE49-F238E27FC236}">
                <a16:creationId xmlns:a16="http://schemas.microsoft.com/office/drawing/2014/main" xmlns="" id="{977DF0D5-FED4-FA4F-8EC3-3D910D6E7984}"/>
              </a:ext>
            </a:extLst>
          </p:cNvPr>
          <p:cNvSpPr/>
          <p:nvPr/>
        </p:nvSpPr>
        <p:spPr>
          <a:xfrm>
            <a:off x="720436" y="1737360"/>
            <a:ext cx="4248669" cy="400110"/>
          </a:xfrm>
          <a:prstGeom prst="rect">
            <a:avLst/>
          </a:prstGeom>
        </p:spPr>
        <p:txBody>
          <a:bodyPr wrap="square">
            <a:spAutoFit/>
          </a:bodyPr>
          <a:lstStyle/>
          <a:p>
            <a:pPr algn="just">
              <a:spcAft>
                <a:spcPts val="0"/>
              </a:spcAft>
            </a:pPr>
            <a:r>
              <a:rPr lang="en-US" sz="2000" b="1" i="1" dirty="0">
                <a:solidFill>
                  <a:srgbClr val="002060"/>
                </a:solidFill>
                <a:latin typeface="Times New Roman" pitchFamily="18" charset="0"/>
                <a:ea typeface="Times New Roman" pitchFamily="18" charset="0"/>
                <a:cs typeface="Times New Roman" pitchFamily="18" charset="0"/>
              </a:rPr>
              <a:t>Ilyas Shahi dynasty (</a:t>
            </a:r>
            <a:r>
              <a:rPr lang="en-US" sz="2000" b="1" i="1" dirty="0" smtClean="0">
                <a:solidFill>
                  <a:srgbClr val="002060"/>
                </a:solidFill>
                <a:latin typeface="Times New Roman" pitchFamily="18" charset="0"/>
                <a:ea typeface="Times New Roman" pitchFamily="18" charset="0"/>
                <a:cs typeface="Times New Roman" pitchFamily="18" charset="0"/>
              </a:rPr>
              <a:t>1342–1435) </a:t>
            </a:r>
            <a:endParaRPr lang="en-US" sz="2000" i="1" dirty="0">
              <a:solidFill>
                <a:srgbClr val="002060"/>
              </a:solidFill>
              <a:effectLst/>
              <a:latin typeface="Times New Roman" pitchFamily="18" charset="0"/>
              <a:ea typeface="Times New Roman" pitchFamily="18" charset="0"/>
              <a:cs typeface="Times New Roman" pitchFamily="18" charset="0"/>
            </a:endParaRPr>
          </a:p>
        </p:txBody>
      </p:sp>
    </p:spTree>
    <p:extLst>
      <p:ext uri="{BB962C8B-B14F-4D97-AF65-F5344CB8AC3E}">
        <p14:creationId xmlns:p14="http://schemas.microsoft.com/office/powerpoint/2010/main" val="269574195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10074</TotalTime>
  <Words>3585</Words>
  <Application>Microsoft Office PowerPoint</Application>
  <PresentationFormat>Widescreen</PresentationFormat>
  <Paragraphs>206</Paragraphs>
  <Slides>29</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Arial</vt:lpstr>
      <vt:lpstr>Bangla MN</vt:lpstr>
      <vt:lpstr>Britannic Bold</vt:lpstr>
      <vt:lpstr>Calibri</vt:lpstr>
      <vt:lpstr>Franklin Gothic Book</vt:lpstr>
      <vt:lpstr>Times New Roman</vt:lpstr>
      <vt:lpstr>Trebuchet MS</vt:lpstr>
      <vt:lpstr>Wingdings</vt:lpstr>
      <vt:lpstr>Wingdings 3</vt:lpstr>
      <vt:lpstr>Facet</vt:lpstr>
      <vt:lpstr>PowerPoint Presentation</vt:lpstr>
      <vt:lpstr>RISE OF ISLAM</vt:lpstr>
      <vt:lpstr>RISE OF ISLAM</vt:lpstr>
      <vt:lpstr>RISE OF ISLAM</vt:lpstr>
      <vt:lpstr>BENGAL SULTANATE - IKHTIYAR UDDIN MUHAMMAD BIN BAKHTIYAR KHILJI </vt:lpstr>
      <vt:lpstr>BENGAL SULTANATE - IKHTIYAR UDDIN MUHAMMAD BIN BAKHTIYAR KHILJI </vt:lpstr>
      <vt:lpstr>BENGAL SULTANATE</vt:lpstr>
      <vt:lpstr>BENGAL SULTANATE</vt:lpstr>
      <vt:lpstr>BENGAL SULTANATE - LIST OF DYNASTIES </vt:lpstr>
      <vt:lpstr>BENGAL SULTANATE - LIST OF DYNASTIES </vt:lpstr>
      <vt:lpstr>BENGAL SULTANATE - LIST OF DYNASTIES </vt:lpstr>
      <vt:lpstr>BENGAL SULTANATE - LIST OF DYNASTIES </vt:lpstr>
      <vt:lpstr>BENGAL SULTANATE - LIST OF DYNASTIES </vt:lpstr>
      <vt:lpstr>BENGAL SULTANATE - LIST OF DYNASTIES </vt:lpstr>
      <vt:lpstr>BENGAL SULTANATE - LIST OF DYNASTIES </vt:lpstr>
      <vt:lpstr>BENGAL SULTANATE - LIST OF DYNASTIES </vt:lpstr>
      <vt:lpstr>SOCIAL INFLUENCE IN MEDIEVAL BENGAL</vt:lpstr>
      <vt:lpstr> Economical Influence in Medieval Bengal </vt:lpstr>
      <vt:lpstr>EDUCATIONAL PROGRESS AND DEVELOPMENT OF BENGALI LANGUAGE AND LITERATURE </vt:lpstr>
      <vt:lpstr>CULTURAL INFLUENCE IN MEDIEVAL BENGAL </vt:lpstr>
      <vt:lpstr>PowerPoint Presentation</vt:lpstr>
      <vt:lpstr>PowerPoint Presentation</vt:lpstr>
      <vt:lpstr>ARCHITECTURE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Prison Radicalization in Bangladesh  Present Scenario and Threats</dc:title>
  <dc:creator>Mohammad Abdul Quddus</dc:creator>
  <cp:lastModifiedBy>Dr. Mostafiz</cp:lastModifiedBy>
  <cp:revision>826</cp:revision>
  <cp:lastPrinted>2022-07-01T14:40:50Z</cp:lastPrinted>
  <dcterms:created xsi:type="dcterms:W3CDTF">2017-10-14T17:55:41Z</dcterms:created>
  <dcterms:modified xsi:type="dcterms:W3CDTF">2023-10-07T04:51:20Z</dcterms:modified>
</cp:coreProperties>
</file>